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13" r:id="rId2"/>
  </p:sldMasterIdLst>
  <p:notesMasterIdLst>
    <p:notesMasterId r:id="rId23"/>
  </p:notesMasterIdLst>
  <p:sldIdLst>
    <p:sldId id="292" r:id="rId3"/>
    <p:sldId id="311" r:id="rId4"/>
    <p:sldId id="312" r:id="rId5"/>
    <p:sldId id="293" r:id="rId6"/>
    <p:sldId id="295" r:id="rId7"/>
    <p:sldId id="313" r:id="rId8"/>
    <p:sldId id="314" r:id="rId9"/>
    <p:sldId id="319" r:id="rId10"/>
    <p:sldId id="317" r:id="rId11"/>
    <p:sldId id="331" r:id="rId12"/>
    <p:sldId id="342" r:id="rId13"/>
    <p:sldId id="341" r:id="rId14"/>
    <p:sldId id="344" r:id="rId15"/>
    <p:sldId id="282" r:id="rId16"/>
    <p:sldId id="345" r:id="rId17"/>
    <p:sldId id="284" r:id="rId18"/>
    <p:sldId id="343" r:id="rId19"/>
    <p:sldId id="330" r:id="rId20"/>
    <p:sldId id="315" r:id="rId21"/>
    <p:sldId id="304" r:id="rId22"/>
  </p:sldIdLst>
  <p:sldSz cx="9144000" cy="6858000" type="screen4x3"/>
  <p:notesSz cx="6858000" cy="9144000"/>
  <p:defaultTextStyle>
    <a:defPPr>
      <a:defRPr lang="fr-FR"/>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D395"/>
    <a:srgbClr val="01FA77"/>
    <a:srgbClr val="BAE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0"/>
    <p:restoredTop sz="83247"/>
  </p:normalViewPr>
  <p:slideViewPr>
    <p:cSldViewPr snapToObjects="1">
      <p:cViewPr varScale="1">
        <p:scale>
          <a:sx n="81" d="100"/>
          <a:sy n="81" d="100"/>
        </p:scale>
        <p:origin x="328" y="192"/>
      </p:cViewPr>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E4433-11EE-224A-A497-4D59013D9F25}" type="datetimeFigureOut">
              <a:rPr lang="fr-FR" smtClean="0"/>
              <a:t>26/10/2018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623FD-DCDE-BC4C-9029-2D8A93A69CE6}" type="slidenum">
              <a:rPr lang="fr-FR" smtClean="0"/>
              <a:t>‹N°›</a:t>
            </a:fld>
            <a:endParaRPr lang="fr-FR"/>
          </a:p>
        </p:txBody>
      </p:sp>
    </p:spTree>
    <p:extLst>
      <p:ext uri="{BB962C8B-B14F-4D97-AF65-F5344CB8AC3E}">
        <p14:creationId xmlns:p14="http://schemas.microsoft.com/office/powerpoint/2010/main" val="96691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Bonjour, bienvenu,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1</a:t>
            </a:fld>
            <a:endParaRPr lang="fr-FR"/>
          </a:p>
        </p:txBody>
      </p:sp>
    </p:spTree>
    <p:extLst>
      <p:ext uri="{BB962C8B-B14F-4D97-AF65-F5344CB8AC3E}">
        <p14:creationId xmlns:p14="http://schemas.microsoft.com/office/powerpoint/2010/main" val="137576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Motifs: pourquoi on enseigne?</a:t>
            </a:r>
          </a:p>
          <a:p>
            <a:r>
              <a:rPr lang="fr-FR" dirty="0"/>
              <a:t>Action: ce que l’on fait</a:t>
            </a:r>
          </a:p>
          <a:p>
            <a:r>
              <a:rPr lang="fr-FR" dirty="0"/>
              <a:t>Opérations: comment on le fait?</a:t>
            </a:r>
          </a:p>
          <a:p>
            <a:r>
              <a:rPr lang="fr-FR" dirty="0"/>
              <a:t>Rapport entre action et opération: efficience</a:t>
            </a:r>
          </a:p>
          <a:p>
            <a:r>
              <a:rPr lang="fr-FR" dirty="0"/>
              <a:t>Rapport entre action et motifs: sens</a:t>
            </a:r>
          </a:p>
          <a:p>
            <a:r>
              <a:rPr lang="fr-FR" dirty="0"/>
              <a:t>Développement biphasé, tantôt par le sens, tantôt par l’efficience</a:t>
            </a:r>
          </a:p>
          <a:p>
            <a:endParaRPr lang="fr-FR" dirty="0"/>
          </a:p>
          <a:p>
            <a:r>
              <a:rPr lang="fr-FR" dirty="0"/>
              <a:t>Octobre 2016: </a:t>
            </a:r>
            <a:r>
              <a:rPr lang="fr-FR" sz="1200" kern="1200" dirty="0">
                <a:solidFill>
                  <a:schemeClr val="tx1"/>
                </a:solidFill>
                <a:effectLst/>
                <a:latin typeface="+mn-lt"/>
                <a:ea typeface="+mn-ea"/>
                <a:cs typeface="+mn-cs"/>
              </a:rPr>
              <a:t>20161011 </a:t>
            </a:r>
            <a:r>
              <a:rPr lang="fr-FR" sz="1200" b="1" kern="1200" dirty="0">
                <a:solidFill>
                  <a:schemeClr val="tx1"/>
                </a:solidFill>
                <a:effectLst/>
                <a:latin typeface="+mn-lt"/>
                <a:ea typeface="+mn-ea"/>
                <a:cs typeface="+mn-cs"/>
              </a:rPr>
              <a:t>Désordre, agitation et chamailleries dans une leçon de badminton</a:t>
            </a:r>
            <a:r>
              <a:rPr lang="fr-CH" sz="1200" b="1" kern="1200" dirty="0">
                <a:solidFill>
                  <a:schemeClr val="tx1"/>
                </a:solidFill>
                <a:effectLst/>
                <a:latin typeface="+mn-lt"/>
                <a:ea typeface="+mn-ea"/>
                <a:cs typeface="+mn-cs"/>
              </a:rPr>
              <a:t>. La mise ne place du filet comme élément déclencheur du point de de rupture de la leçon.</a:t>
            </a:r>
          </a:p>
          <a:p>
            <a:r>
              <a:rPr lang="fr-CH" sz="1200" b="1" kern="1200" dirty="0">
                <a:solidFill>
                  <a:schemeClr val="tx1"/>
                </a:solidFill>
                <a:effectLst/>
                <a:latin typeface="+mn-lt"/>
                <a:ea typeface="+mn-ea"/>
                <a:cs typeface="+mn-cs"/>
              </a:rPr>
              <a:t>Faire une ou plusieurs activités dans la même leçon. Mathieu n’ose pas en faire une seule.</a:t>
            </a:r>
          </a:p>
          <a:p>
            <a:r>
              <a:rPr lang="fr-CH" sz="1200" b="0" kern="1200" dirty="0">
                <a:solidFill>
                  <a:schemeClr val="tx1"/>
                </a:solidFill>
                <a:effectLst/>
                <a:latin typeface="+mn-lt"/>
                <a:ea typeface="+mn-ea"/>
                <a:cs typeface="+mn-cs"/>
              </a:rPr>
              <a:t>Janvier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20170127 </a:t>
            </a:r>
            <a:r>
              <a:rPr lang="fr-FR" sz="1200" b="1" kern="1200" dirty="0">
                <a:solidFill>
                  <a:schemeClr val="tx1"/>
                </a:solidFill>
                <a:effectLst/>
                <a:latin typeface="+mn-lt"/>
                <a:ea typeface="+mn-ea"/>
                <a:cs typeface="+mn-cs"/>
              </a:rPr>
              <a:t>Engagement, entente et progrès des élèves durant une leçon de basket</a:t>
            </a:r>
            <a:r>
              <a:rPr lang="fr-CH" sz="1200" b="1" kern="1200" dirty="0">
                <a:solidFill>
                  <a:schemeClr val="tx1"/>
                </a:solidFill>
                <a:effectLst/>
                <a:latin typeface="+mn-lt"/>
                <a:ea typeface="+mn-ea"/>
                <a:cs typeface="+mn-cs"/>
              </a:rPr>
              <a:t>.</a:t>
            </a:r>
          </a:p>
          <a:p>
            <a:r>
              <a:rPr lang="fr-CH" sz="1200" b="0" kern="1200" dirty="0">
                <a:solidFill>
                  <a:schemeClr val="tx1"/>
                </a:solidFill>
                <a:effectLst/>
                <a:latin typeface="+mn-lt"/>
                <a:ea typeface="+mn-ea"/>
                <a:cs typeface="+mn-cs"/>
              </a:rPr>
              <a:t>Début 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20170217-1 </a:t>
            </a:r>
            <a:r>
              <a:rPr lang="fr-FR" sz="1200" b="1" kern="1200" dirty="0">
                <a:solidFill>
                  <a:schemeClr val="tx1"/>
                </a:solidFill>
                <a:effectLst/>
                <a:latin typeface="+mn-lt"/>
                <a:ea typeface="+mn-ea"/>
                <a:cs typeface="+mn-cs"/>
              </a:rPr>
              <a:t>Cinq élèves n’ont pas leurs affaires et une élève refuse de participer au jeu proposé.</a:t>
            </a:r>
            <a:r>
              <a:rPr lang="fr-CH" dirty="0">
                <a:effectLst/>
              </a:rPr>
              <a:t> </a:t>
            </a:r>
            <a:endParaRPr lang="fr-CH" sz="1200" b="1" kern="1200" dirty="0">
              <a:solidFill>
                <a:schemeClr val="tx1"/>
              </a:solidFill>
              <a:effectLst/>
              <a:latin typeface="+mn-lt"/>
              <a:ea typeface="+mn-ea"/>
              <a:cs typeface="+mn-cs"/>
            </a:endParaRPr>
          </a:p>
          <a:p>
            <a:r>
              <a:rPr lang="fr-CH" sz="1200" b="0" kern="1200" dirty="0">
                <a:solidFill>
                  <a:schemeClr val="tx1"/>
                </a:solidFill>
                <a:effectLst/>
                <a:latin typeface="+mn-lt"/>
                <a:ea typeface="+mn-ea"/>
                <a:cs typeface="+mn-cs"/>
              </a:rPr>
              <a:t>Mi-février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20170217-2 </a:t>
            </a:r>
            <a:r>
              <a:rPr lang="fr-FR" sz="1200" b="1" kern="1200" dirty="0">
                <a:solidFill>
                  <a:schemeClr val="tx1"/>
                </a:solidFill>
                <a:effectLst/>
                <a:latin typeface="+mn-lt"/>
                <a:ea typeface="+mn-ea"/>
                <a:cs typeface="+mn-cs"/>
              </a:rPr>
              <a:t>Engagement et </a:t>
            </a:r>
            <a:r>
              <a:rPr lang="fr-FR" sz="1200" b="1" kern="1200" dirty="0" err="1">
                <a:solidFill>
                  <a:schemeClr val="tx1"/>
                </a:solidFill>
                <a:effectLst/>
                <a:latin typeface="+mn-lt"/>
                <a:ea typeface="+mn-ea"/>
                <a:cs typeface="+mn-cs"/>
              </a:rPr>
              <a:t>fair</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play</a:t>
            </a:r>
            <a:r>
              <a:rPr lang="fr-FR" sz="1200" b="1" kern="1200" dirty="0">
                <a:solidFill>
                  <a:schemeClr val="tx1"/>
                </a:solidFill>
                <a:effectLst/>
                <a:latin typeface="+mn-lt"/>
                <a:ea typeface="+mn-ea"/>
                <a:cs typeface="+mn-cs"/>
              </a:rPr>
              <a:t> des élèves durant une leçon de foot</a:t>
            </a:r>
            <a:r>
              <a:rPr lang="fr-CH" sz="1200" b="1" kern="1200" dirty="0">
                <a:solidFill>
                  <a:schemeClr val="tx1"/>
                </a:solidFill>
                <a:effectLst/>
                <a:latin typeface="+mn-lt"/>
                <a:ea typeface="+mn-ea"/>
                <a:cs typeface="+mn-cs"/>
              </a:rPr>
              <a: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4466A3-12BE-2646-B54F-F496CBF1908A}" type="slidenum">
              <a:rPr lang="fr-FR" smtClean="0"/>
              <a:t>10</a:t>
            </a:fld>
            <a:endParaRPr lang="fr-FR"/>
          </a:p>
        </p:txBody>
      </p:sp>
    </p:spTree>
    <p:extLst>
      <p:ext uri="{BB962C8B-B14F-4D97-AF65-F5344CB8AC3E}">
        <p14:creationId xmlns:p14="http://schemas.microsoft.com/office/powerpoint/2010/main" val="391597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Motifs: pourquoi on enseigne?</a:t>
            </a:r>
          </a:p>
          <a:p>
            <a:r>
              <a:rPr lang="fr-FR" dirty="0"/>
              <a:t>Action: ce que l’on fait</a:t>
            </a:r>
          </a:p>
          <a:p>
            <a:r>
              <a:rPr lang="fr-FR" dirty="0"/>
              <a:t>Opérations: comment on le fait?</a:t>
            </a:r>
          </a:p>
          <a:p>
            <a:r>
              <a:rPr lang="fr-FR" dirty="0"/>
              <a:t>Rapport entre action et opération: efficience</a:t>
            </a:r>
          </a:p>
          <a:p>
            <a:r>
              <a:rPr lang="fr-FR" dirty="0"/>
              <a:t>Rapport entre action et motifs: sens</a:t>
            </a:r>
          </a:p>
          <a:p>
            <a:r>
              <a:rPr lang="fr-FR" dirty="0"/>
              <a:t>Développement biphasé, tantôt par le sens, tantôt par l’efficience</a:t>
            </a:r>
          </a:p>
          <a:p>
            <a:endParaRPr lang="fr-FR" dirty="0"/>
          </a:p>
          <a:p>
            <a:r>
              <a:rPr lang="fr-FR" dirty="0"/>
              <a:t>Octobre 2016: </a:t>
            </a:r>
            <a:r>
              <a:rPr lang="fr-FR" sz="1200" kern="1200" dirty="0">
                <a:solidFill>
                  <a:schemeClr val="tx1"/>
                </a:solidFill>
                <a:effectLst/>
                <a:latin typeface="+mn-lt"/>
                <a:ea typeface="+mn-ea"/>
                <a:cs typeface="+mn-cs"/>
              </a:rPr>
              <a:t>20161011 </a:t>
            </a:r>
            <a:r>
              <a:rPr lang="fr-FR" sz="1200" b="1" kern="1200" dirty="0">
                <a:solidFill>
                  <a:schemeClr val="tx1"/>
                </a:solidFill>
                <a:effectLst/>
                <a:latin typeface="+mn-lt"/>
                <a:ea typeface="+mn-ea"/>
                <a:cs typeface="+mn-cs"/>
              </a:rPr>
              <a:t>Désordre, agitation et chamailleries dans une leçon de badminton</a:t>
            </a:r>
            <a:r>
              <a:rPr lang="fr-CH" sz="1200" b="1" kern="1200" dirty="0">
                <a:solidFill>
                  <a:schemeClr val="tx1"/>
                </a:solidFill>
                <a:effectLst/>
                <a:latin typeface="+mn-lt"/>
                <a:ea typeface="+mn-ea"/>
                <a:cs typeface="+mn-cs"/>
              </a:rPr>
              <a:t>. La mise ne place du filet comme élément déclencheur du point de de rupture de la leçon.</a:t>
            </a:r>
          </a:p>
          <a:p>
            <a:r>
              <a:rPr lang="fr-CH" sz="1200" b="1" kern="1200" dirty="0">
                <a:solidFill>
                  <a:schemeClr val="tx1"/>
                </a:solidFill>
                <a:effectLst/>
                <a:latin typeface="+mn-lt"/>
                <a:ea typeface="+mn-ea"/>
                <a:cs typeface="+mn-cs"/>
              </a:rPr>
              <a:t>Faire une ou plusieurs activités dans la même leçon. Mathieu n’ose pas en faire une seule.</a:t>
            </a:r>
          </a:p>
          <a:p>
            <a:r>
              <a:rPr lang="fr-CH" sz="1200" b="0" kern="1200" dirty="0">
                <a:solidFill>
                  <a:schemeClr val="tx1"/>
                </a:solidFill>
                <a:effectLst/>
                <a:latin typeface="+mn-lt"/>
                <a:ea typeface="+mn-ea"/>
                <a:cs typeface="+mn-cs"/>
              </a:rPr>
              <a:t>Janvier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20170127 </a:t>
            </a:r>
            <a:r>
              <a:rPr lang="fr-FR" sz="1200" b="1" kern="1200" dirty="0">
                <a:solidFill>
                  <a:schemeClr val="tx1"/>
                </a:solidFill>
                <a:effectLst/>
                <a:latin typeface="+mn-lt"/>
                <a:ea typeface="+mn-ea"/>
                <a:cs typeface="+mn-cs"/>
              </a:rPr>
              <a:t>Engagement, entente et progrès des élèves durant une leçon de basket</a:t>
            </a:r>
            <a:r>
              <a:rPr lang="fr-CH" sz="1200" b="1" kern="1200" dirty="0">
                <a:solidFill>
                  <a:schemeClr val="tx1"/>
                </a:solidFill>
                <a:effectLst/>
                <a:latin typeface="+mn-lt"/>
                <a:ea typeface="+mn-ea"/>
                <a:cs typeface="+mn-cs"/>
              </a:rPr>
              <a:t>.</a:t>
            </a:r>
          </a:p>
          <a:p>
            <a:r>
              <a:rPr lang="fr-CH" sz="1200" b="0" kern="1200" dirty="0">
                <a:solidFill>
                  <a:schemeClr val="tx1"/>
                </a:solidFill>
                <a:effectLst/>
                <a:latin typeface="+mn-lt"/>
                <a:ea typeface="+mn-ea"/>
                <a:cs typeface="+mn-cs"/>
              </a:rPr>
              <a:t>Début 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20170217-1 </a:t>
            </a:r>
            <a:r>
              <a:rPr lang="fr-FR" sz="1200" b="1" kern="1200" dirty="0">
                <a:solidFill>
                  <a:schemeClr val="tx1"/>
                </a:solidFill>
                <a:effectLst/>
                <a:latin typeface="+mn-lt"/>
                <a:ea typeface="+mn-ea"/>
                <a:cs typeface="+mn-cs"/>
              </a:rPr>
              <a:t>Cinq élèves n’ont pas leurs affaires et une élève refuse de participer au jeu proposé.</a:t>
            </a:r>
            <a:r>
              <a:rPr lang="fr-CH" dirty="0">
                <a:effectLst/>
              </a:rPr>
              <a:t> </a:t>
            </a:r>
            <a:endParaRPr lang="fr-CH" sz="1200" b="1" kern="1200" dirty="0">
              <a:solidFill>
                <a:schemeClr val="tx1"/>
              </a:solidFill>
              <a:effectLst/>
              <a:latin typeface="+mn-lt"/>
              <a:ea typeface="+mn-ea"/>
              <a:cs typeface="+mn-cs"/>
            </a:endParaRPr>
          </a:p>
          <a:p>
            <a:r>
              <a:rPr lang="fr-CH" sz="1200" b="0" kern="1200" dirty="0">
                <a:solidFill>
                  <a:schemeClr val="tx1"/>
                </a:solidFill>
                <a:effectLst/>
                <a:latin typeface="+mn-lt"/>
                <a:ea typeface="+mn-ea"/>
                <a:cs typeface="+mn-cs"/>
              </a:rPr>
              <a:t>Mi-février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20170217-2 </a:t>
            </a:r>
            <a:r>
              <a:rPr lang="fr-FR" sz="1200" b="1" kern="1200" dirty="0">
                <a:solidFill>
                  <a:schemeClr val="tx1"/>
                </a:solidFill>
                <a:effectLst/>
                <a:latin typeface="+mn-lt"/>
                <a:ea typeface="+mn-ea"/>
                <a:cs typeface="+mn-cs"/>
              </a:rPr>
              <a:t>Engagement et </a:t>
            </a:r>
            <a:r>
              <a:rPr lang="fr-FR" sz="1200" b="1" kern="1200" dirty="0" err="1">
                <a:solidFill>
                  <a:schemeClr val="tx1"/>
                </a:solidFill>
                <a:effectLst/>
                <a:latin typeface="+mn-lt"/>
                <a:ea typeface="+mn-ea"/>
                <a:cs typeface="+mn-cs"/>
              </a:rPr>
              <a:t>fair</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play</a:t>
            </a:r>
            <a:r>
              <a:rPr lang="fr-FR" sz="1200" b="1" kern="1200" dirty="0">
                <a:solidFill>
                  <a:schemeClr val="tx1"/>
                </a:solidFill>
                <a:effectLst/>
                <a:latin typeface="+mn-lt"/>
                <a:ea typeface="+mn-ea"/>
                <a:cs typeface="+mn-cs"/>
              </a:rPr>
              <a:t> des élèves durant une leçon de foot</a:t>
            </a:r>
            <a:r>
              <a:rPr lang="fr-CH" sz="1200" b="1" kern="1200" dirty="0">
                <a:solidFill>
                  <a:schemeClr val="tx1"/>
                </a:solidFill>
                <a:effectLst/>
                <a:latin typeface="+mn-lt"/>
                <a:ea typeface="+mn-ea"/>
                <a:cs typeface="+mn-cs"/>
              </a:rPr>
              <a: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4466A3-12BE-2646-B54F-F496CBF1908A}" type="slidenum">
              <a:rPr lang="fr-FR" smtClean="0"/>
              <a:t>11</a:t>
            </a:fld>
            <a:endParaRPr lang="fr-FR"/>
          </a:p>
        </p:txBody>
      </p:sp>
    </p:spTree>
    <p:extLst>
      <p:ext uri="{BB962C8B-B14F-4D97-AF65-F5344CB8AC3E}">
        <p14:creationId xmlns:p14="http://schemas.microsoft.com/office/powerpoint/2010/main" val="58006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L’histoire de Mathieu 20170127 </a:t>
            </a:r>
            <a:r>
              <a:rPr lang="fr-FR" b="1" dirty="0"/>
              <a:t>Engagement, entente et progrès des élèves durant une leçon de basket</a:t>
            </a:r>
            <a:r>
              <a:rPr lang="fr-CH" dirty="0"/>
              <a:t> </a:t>
            </a:r>
          </a:p>
          <a:p>
            <a:r>
              <a:rPr lang="fr-FR" b="1" dirty="0"/>
              <a:t>Situation d’auto-affectation : </a:t>
            </a:r>
            <a:r>
              <a:rPr lang="fr-FR" dirty="0"/>
              <a:t>Mathieu a éprouvé beaucoup de joie, car les élèves étaient de suite actifs après ses consignes. Mathieu parvient à mettre en condition de réussite les filles qui ont le plus de difficulté.</a:t>
            </a:r>
            <a:r>
              <a:rPr lang="fr-CH" dirty="0"/>
              <a:t> </a:t>
            </a:r>
            <a:r>
              <a:rPr lang="fr-FR" dirty="0"/>
              <a:t>Ce qui est marquant, c’est l’engagement et l’investissement des élèves</a:t>
            </a:r>
            <a:r>
              <a:rPr lang="fr-CH" dirty="0"/>
              <a:t> </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FF2623FD-DCDE-BC4C-9029-2D8A93A69CE6}" type="slidenum">
              <a:rPr lang="fr-FR" smtClean="0"/>
              <a:t>12</a:t>
            </a:fld>
            <a:endParaRPr lang="fr-FR"/>
          </a:p>
        </p:txBody>
      </p:sp>
    </p:spTree>
    <p:extLst>
      <p:ext uri="{BB962C8B-B14F-4D97-AF65-F5344CB8AC3E}">
        <p14:creationId xmlns:p14="http://schemas.microsoft.com/office/powerpoint/2010/main" val="53021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Motifs: pourquoi on enseigne?</a:t>
            </a:r>
          </a:p>
          <a:p>
            <a:r>
              <a:rPr lang="fr-FR" dirty="0"/>
              <a:t>Action: ce que l’on fait</a:t>
            </a:r>
          </a:p>
          <a:p>
            <a:r>
              <a:rPr lang="fr-FR" dirty="0"/>
              <a:t>Opérations: comment on le fait?</a:t>
            </a:r>
          </a:p>
          <a:p>
            <a:r>
              <a:rPr lang="fr-FR" dirty="0"/>
              <a:t>Rapport entre action et opération: efficience</a:t>
            </a:r>
          </a:p>
          <a:p>
            <a:r>
              <a:rPr lang="fr-FR" dirty="0"/>
              <a:t>Rapport entre action et motifs: sens</a:t>
            </a:r>
          </a:p>
          <a:p>
            <a:r>
              <a:rPr lang="fr-FR" dirty="0"/>
              <a:t>Développement biphasé, tantôt par le sens, tantôt par l’efficience</a:t>
            </a:r>
          </a:p>
          <a:p>
            <a:endParaRPr lang="fr-FR" dirty="0"/>
          </a:p>
          <a:p>
            <a:r>
              <a:rPr lang="fr-FR" dirty="0"/>
              <a:t>Octobre 2016: </a:t>
            </a:r>
            <a:r>
              <a:rPr lang="fr-FR" sz="1200" kern="1200" dirty="0">
                <a:solidFill>
                  <a:schemeClr val="tx1"/>
                </a:solidFill>
                <a:effectLst/>
                <a:latin typeface="+mn-lt"/>
                <a:ea typeface="+mn-ea"/>
                <a:cs typeface="+mn-cs"/>
              </a:rPr>
              <a:t>20161011 </a:t>
            </a:r>
            <a:r>
              <a:rPr lang="fr-FR" sz="1200" b="1" kern="1200" dirty="0">
                <a:solidFill>
                  <a:schemeClr val="tx1"/>
                </a:solidFill>
                <a:effectLst/>
                <a:latin typeface="+mn-lt"/>
                <a:ea typeface="+mn-ea"/>
                <a:cs typeface="+mn-cs"/>
              </a:rPr>
              <a:t>Désordre, agitation et chamailleries dans une leçon de badminton</a:t>
            </a:r>
            <a:r>
              <a:rPr lang="fr-CH" sz="1200" b="1" kern="1200" dirty="0">
                <a:solidFill>
                  <a:schemeClr val="tx1"/>
                </a:solidFill>
                <a:effectLst/>
                <a:latin typeface="+mn-lt"/>
                <a:ea typeface="+mn-ea"/>
                <a:cs typeface="+mn-cs"/>
              </a:rPr>
              <a:t>. La mise ne place du filet comme élément déclencheur du point de de rupture de la leçon.</a:t>
            </a:r>
          </a:p>
          <a:p>
            <a:r>
              <a:rPr lang="fr-CH" sz="1200" b="1" kern="1200" dirty="0">
                <a:solidFill>
                  <a:schemeClr val="tx1"/>
                </a:solidFill>
                <a:effectLst/>
                <a:latin typeface="+mn-lt"/>
                <a:ea typeface="+mn-ea"/>
                <a:cs typeface="+mn-cs"/>
              </a:rPr>
              <a:t>Faire une ou plusieurs activités dans la même leçon. Mathieu n’ose pas en faire une seule.</a:t>
            </a:r>
          </a:p>
          <a:p>
            <a:r>
              <a:rPr lang="fr-CH" sz="1200" b="0" kern="1200" dirty="0">
                <a:solidFill>
                  <a:schemeClr val="tx1"/>
                </a:solidFill>
                <a:effectLst/>
                <a:latin typeface="+mn-lt"/>
                <a:ea typeface="+mn-ea"/>
                <a:cs typeface="+mn-cs"/>
              </a:rPr>
              <a:t>Janvier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20170127 </a:t>
            </a:r>
            <a:r>
              <a:rPr lang="fr-FR" sz="1200" b="1" kern="1200" dirty="0">
                <a:solidFill>
                  <a:schemeClr val="tx1"/>
                </a:solidFill>
                <a:effectLst/>
                <a:latin typeface="+mn-lt"/>
                <a:ea typeface="+mn-ea"/>
                <a:cs typeface="+mn-cs"/>
              </a:rPr>
              <a:t>Engagement, entente et progrès des élèves durant une leçon de basket</a:t>
            </a:r>
            <a:r>
              <a:rPr lang="fr-CH" sz="1200" b="1" kern="1200" dirty="0">
                <a:solidFill>
                  <a:schemeClr val="tx1"/>
                </a:solidFill>
                <a:effectLst/>
                <a:latin typeface="+mn-lt"/>
                <a:ea typeface="+mn-ea"/>
                <a:cs typeface="+mn-cs"/>
              </a:rPr>
              <a:t>.</a:t>
            </a:r>
          </a:p>
          <a:p>
            <a:r>
              <a:rPr lang="fr-CH" sz="1200" b="0" kern="1200" dirty="0">
                <a:solidFill>
                  <a:schemeClr val="tx1"/>
                </a:solidFill>
                <a:effectLst/>
                <a:latin typeface="+mn-lt"/>
                <a:ea typeface="+mn-ea"/>
                <a:cs typeface="+mn-cs"/>
              </a:rPr>
              <a:t>Début 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20170217-1 </a:t>
            </a:r>
            <a:r>
              <a:rPr lang="fr-FR" sz="1200" b="1" kern="1200" dirty="0">
                <a:solidFill>
                  <a:schemeClr val="tx1"/>
                </a:solidFill>
                <a:effectLst/>
                <a:latin typeface="+mn-lt"/>
                <a:ea typeface="+mn-ea"/>
                <a:cs typeface="+mn-cs"/>
              </a:rPr>
              <a:t>Cinq élèves n’ont pas leurs affaires et une élève refuse de participer au jeu proposé.</a:t>
            </a:r>
            <a:r>
              <a:rPr lang="fr-CH" dirty="0">
                <a:effectLst/>
              </a:rPr>
              <a:t> </a:t>
            </a:r>
            <a:endParaRPr lang="fr-CH" sz="1200" b="1" kern="1200" dirty="0">
              <a:solidFill>
                <a:schemeClr val="tx1"/>
              </a:solidFill>
              <a:effectLst/>
              <a:latin typeface="+mn-lt"/>
              <a:ea typeface="+mn-ea"/>
              <a:cs typeface="+mn-cs"/>
            </a:endParaRPr>
          </a:p>
          <a:p>
            <a:r>
              <a:rPr lang="fr-CH" sz="1200" b="0" kern="1200" dirty="0">
                <a:solidFill>
                  <a:schemeClr val="tx1"/>
                </a:solidFill>
                <a:effectLst/>
                <a:latin typeface="+mn-lt"/>
                <a:ea typeface="+mn-ea"/>
                <a:cs typeface="+mn-cs"/>
              </a:rPr>
              <a:t>Mi-février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20170217-2 </a:t>
            </a:r>
            <a:r>
              <a:rPr lang="fr-FR" sz="1200" b="1" kern="1200" dirty="0">
                <a:solidFill>
                  <a:schemeClr val="tx1"/>
                </a:solidFill>
                <a:effectLst/>
                <a:latin typeface="+mn-lt"/>
                <a:ea typeface="+mn-ea"/>
                <a:cs typeface="+mn-cs"/>
              </a:rPr>
              <a:t>Engagement et </a:t>
            </a:r>
            <a:r>
              <a:rPr lang="fr-FR" sz="1200" b="1" kern="1200" dirty="0" err="1">
                <a:solidFill>
                  <a:schemeClr val="tx1"/>
                </a:solidFill>
                <a:effectLst/>
                <a:latin typeface="+mn-lt"/>
                <a:ea typeface="+mn-ea"/>
                <a:cs typeface="+mn-cs"/>
              </a:rPr>
              <a:t>fair</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play</a:t>
            </a:r>
            <a:r>
              <a:rPr lang="fr-FR" sz="1200" b="1" kern="1200" dirty="0">
                <a:solidFill>
                  <a:schemeClr val="tx1"/>
                </a:solidFill>
                <a:effectLst/>
                <a:latin typeface="+mn-lt"/>
                <a:ea typeface="+mn-ea"/>
                <a:cs typeface="+mn-cs"/>
              </a:rPr>
              <a:t> des élèves durant une leçon de foot</a:t>
            </a:r>
            <a:r>
              <a:rPr lang="fr-CH" sz="1200" b="1" kern="1200" dirty="0">
                <a:solidFill>
                  <a:schemeClr val="tx1"/>
                </a:solidFill>
                <a:effectLst/>
                <a:latin typeface="+mn-lt"/>
                <a:ea typeface="+mn-ea"/>
                <a:cs typeface="+mn-cs"/>
              </a:rPr>
              <a: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4466A3-12BE-2646-B54F-F496CBF1908A}" type="slidenum">
              <a:rPr lang="fr-FR" smtClean="0"/>
              <a:t>13</a:t>
            </a:fld>
            <a:endParaRPr lang="fr-FR"/>
          </a:p>
        </p:txBody>
      </p:sp>
    </p:spTree>
    <p:extLst>
      <p:ext uri="{BB962C8B-B14F-4D97-AF65-F5344CB8AC3E}">
        <p14:creationId xmlns:p14="http://schemas.microsoft.com/office/powerpoint/2010/main" val="60967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L’histoire de Mathieu 20170217-2 </a:t>
            </a:r>
            <a:r>
              <a:rPr lang="fr-FR" b="1" dirty="0"/>
              <a:t>Engagement et </a:t>
            </a:r>
            <a:r>
              <a:rPr lang="fr-FR" b="1" dirty="0" err="1"/>
              <a:t>fair</a:t>
            </a:r>
            <a:r>
              <a:rPr lang="fr-FR" b="1" dirty="0"/>
              <a:t> </a:t>
            </a:r>
            <a:r>
              <a:rPr lang="fr-FR" b="1" dirty="0" err="1"/>
              <a:t>play</a:t>
            </a:r>
            <a:r>
              <a:rPr lang="fr-FR" b="1" dirty="0"/>
              <a:t> des élèves durant une leçon de foot</a:t>
            </a:r>
            <a:r>
              <a:rPr lang="fr-CH" dirty="0"/>
              <a:t> </a:t>
            </a:r>
          </a:p>
          <a:p>
            <a:r>
              <a:rPr lang="fr-FR" b="1" dirty="0"/>
              <a:t>Situation d’auto-affectation : </a:t>
            </a:r>
            <a:r>
              <a:rPr lang="fr-FR" dirty="0"/>
              <a:t>Les élèves participent de bon cœur. Tous les élèves sont heureux collectivement et s’applaudissent</a:t>
            </a:r>
            <a:r>
              <a:rPr lang="fr-CH" dirty="0"/>
              <a:t> </a:t>
            </a: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FF2623FD-DCDE-BC4C-9029-2D8A93A69CE6}" type="slidenum">
              <a:rPr lang="fr-FR" smtClean="0"/>
              <a:t>14</a:t>
            </a:fld>
            <a:endParaRPr lang="fr-FR"/>
          </a:p>
        </p:txBody>
      </p:sp>
    </p:spTree>
    <p:extLst>
      <p:ext uri="{BB962C8B-B14F-4D97-AF65-F5344CB8AC3E}">
        <p14:creationId xmlns:p14="http://schemas.microsoft.com/office/powerpoint/2010/main" val="411095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Motifs: pourquoi on enseigne?</a:t>
            </a:r>
          </a:p>
          <a:p>
            <a:r>
              <a:rPr lang="fr-FR" dirty="0"/>
              <a:t>Action: ce que l’on fait</a:t>
            </a:r>
          </a:p>
          <a:p>
            <a:r>
              <a:rPr lang="fr-FR" dirty="0"/>
              <a:t>Opérations: comment on le fait?</a:t>
            </a:r>
          </a:p>
          <a:p>
            <a:r>
              <a:rPr lang="fr-FR" dirty="0"/>
              <a:t>Rapport entre action et opération: efficience</a:t>
            </a:r>
          </a:p>
          <a:p>
            <a:r>
              <a:rPr lang="fr-FR" dirty="0"/>
              <a:t>Rapport entre action et motifs: sens</a:t>
            </a:r>
          </a:p>
          <a:p>
            <a:r>
              <a:rPr lang="fr-FR" dirty="0"/>
              <a:t>Développement biphasé, tantôt par le sens, tantôt par l’efficience</a:t>
            </a:r>
          </a:p>
          <a:p>
            <a:endParaRPr lang="fr-FR" dirty="0"/>
          </a:p>
          <a:p>
            <a:r>
              <a:rPr lang="fr-FR" dirty="0"/>
              <a:t>Octobre 2016: </a:t>
            </a:r>
            <a:r>
              <a:rPr lang="fr-FR" sz="1200" kern="1200" dirty="0">
                <a:solidFill>
                  <a:schemeClr val="tx1"/>
                </a:solidFill>
                <a:effectLst/>
                <a:latin typeface="+mn-lt"/>
                <a:ea typeface="+mn-ea"/>
                <a:cs typeface="+mn-cs"/>
              </a:rPr>
              <a:t>20161011 </a:t>
            </a:r>
            <a:r>
              <a:rPr lang="fr-FR" sz="1200" b="1" kern="1200" dirty="0">
                <a:solidFill>
                  <a:schemeClr val="tx1"/>
                </a:solidFill>
                <a:effectLst/>
                <a:latin typeface="+mn-lt"/>
                <a:ea typeface="+mn-ea"/>
                <a:cs typeface="+mn-cs"/>
              </a:rPr>
              <a:t>Désordre, agitation et chamailleries dans une leçon de badminton</a:t>
            </a:r>
            <a:r>
              <a:rPr lang="fr-CH" sz="1200" b="1" kern="1200" dirty="0">
                <a:solidFill>
                  <a:schemeClr val="tx1"/>
                </a:solidFill>
                <a:effectLst/>
                <a:latin typeface="+mn-lt"/>
                <a:ea typeface="+mn-ea"/>
                <a:cs typeface="+mn-cs"/>
              </a:rPr>
              <a:t>. La mise ne place du filet comme élément déclencheur du point de de rupture de la leçon.</a:t>
            </a:r>
          </a:p>
          <a:p>
            <a:r>
              <a:rPr lang="fr-CH" sz="1200" b="1" kern="1200" dirty="0">
                <a:solidFill>
                  <a:schemeClr val="tx1"/>
                </a:solidFill>
                <a:effectLst/>
                <a:latin typeface="+mn-lt"/>
                <a:ea typeface="+mn-ea"/>
                <a:cs typeface="+mn-cs"/>
              </a:rPr>
              <a:t>Faire une ou plusieurs activités dans la même leçon. Mathieu n’ose pas en faire une seule.</a:t>
            </a:r>
          </a:p>
          <a:p>
            <a:r>
              <a:rPr lang="fr-CH" sz="1200" b="0" kern="1200" dirty="0">
                <a:solidFill>
                  <a:schemeClr val="tx1"/>
                </a:solidFill>
                <a:effectLst/>
                <a:latin typeface="+mn-lt"/>
                <a:ea typeface="+mn-ea"/>
                <a:cs typeface="+mn-cs"/>
              </a:rPr>
              <a:t>Janvier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20170127 </a:t>
            </a:r>
            <a:r>
              <a:rPr lang="fr-FR" sz="1200" b="1" kern="1200" dirty="0">
                <a:solidFill>
                  <a:schemeClr val="tx1"/>
                </a:solidFill>
                <a:effectLst/>
                <a:latin typeface="+mn-lt"/>
                <a:ea typeface="+mn-ea"/>
                <a:cs typeface="+mn-cs"/>
              </a:rPr>
              <a:t>Engagement, entente et progrès des élèves durant une leçon de basket</a:t>
            </a:r>
            <a:r>
              <a:rPr lang="fr-CH" sz="1200" b="1" kern="1200" dirty="0">
                <a:solidFill>
                  <a:schemeClr val="tx1"/>
                </a:solidFill>
                <a:effectLst/>
                <a:latin typeface="+mn-lt"/>
                <a:ea typeface="+mn-ea"/>
                <a:cs typeface="+mn-cs"/>
              </a:rPr>
              <a:t>.</a:t>
            </a:r>
          </a:p>
          <a:p>
            <a:r>
              <a:rPr lang="fr-CH" sz="1200" b="0" kern="1200" dirty="0">
                <a:solidFill>
                  <a:schemeClr val="tx1"/>
                </a:solidFill>
                <a:effectLst/>
                <a:latin typeface="+mn-lt"/>
                <a:ea typeface="+mn-ea"/>
                <a:cs typeface="+mn-cs"/>
              </a:rPr>
              <a:t>Début 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20170217-1 </a:t>
            </a:r>
            <a:r>
              <a:rPr lang="fr-FR" sz="1200" b="1" kern="1200" dirty="0">
                <a:solidFill>
                  <a:schemeClr val="tx1"/>
                </a:solidFill>
                <a:effectLst/>
                <a:latin typeface="+mn-lt"/>
                <a:ea typeface="+mn-ea"/>
                <a:cs typeface="+mn-cs"/>
              </a:rPr>
              <a:t>Cinq élèves n’ont pas leurs affaires et une élève refuse de participer au jeu proposé.</a:t>
            </a:r>
            <a:r>
              <a:rPr lang="fr-CH" dirty="0">
                <a:effectLst/>
              </a:rPr>
              <a:t> </a:t>
            </a:r>
            <a:endParaRPr lang="fr-CH" sz="1200" b="1" kern="1200" dirty="0">
              <a:solidFill>
                <a:schemeClr val="tx1"/>
              </a:solidFill>
              <a:effectLst/>
              <a:latin typeface="+mn-lt"/>
              <a:ea typeface="+mn-ea"/>
              <a:cs typeface="+mn-cs"/>
            </a:endParaRPr>
          </a:p>
          <a:p>
            <a:r>
              <a:rPr lang="fr-CH" sz="1200" b="0" kern="1200" dirty="0">
                <a:solidFill>
                  <a:schemeClr val="tx1"/>
                </a:solidFill>
                <a:effectLst/>
                <a:latin typeface="+mn-lt"/>
                <a:ea typeface="+mn-ea"/>
                <a:cs typeface="+mn-cs"/>
              </a:rPr>
              <a:t>Mi-février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20170217-2 </a:t>
            </a:r>
            <a:r>
              <a:rPr lang="fr-FR" sz="1200" b="1" kern="1200" dirty="0">
                <a:solidFill>
                  <a:schemeClr val="tx1"/>
                </a:solidFill>
                <a:effectLst/>
                <a:latin typeface="+mn-lt"/>
                <a:ea typeface="+mn-ea"/>
                <a:cs typeface="+mn-cs"/>
              </a:rPr>
              <a:t>Engagement et </a:t>
            </a:r>
            <a:r>
              <a:rPr lang="fr-FR" sz="1200" b="1" kern="1200" dirty="0" err="1">
                <a:solidFill>
                  <a:schemeClr val="tx1"/>
                </a:solidFill>
                <a:effectLst/>
                <a:latin typeface="+mn-lt"/>
                <a:ea typeface="+mn-ea"/>
                <a:cs typeface="+mn-cs"/>
              </a:rPr>
              <a:t>fair</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play</a:t>
            </a:r>
            <a:r>
              <a:rPr lang="fr-FR" sz="1200" b="1" kern="1200" dirty="0">
                <a:solidFill>
                  <a:schemeClr val="tx1"/>
                </a:solidFill>
                <a:effectLst/>
                <a:latin typeface="+mn-lt"/>
                <a:ea typeface="+mn-ea"/>
                <a:cs typeface="+mn-cs"/>
              </a:rPr>
              <a:t> des élèves durant une leçon de foot</a:t>
            </a:r>
            <a:r>
              <a:rPr lang="fr-CH" sz="1200" b="1" kern="1200" dirty="0">
                <a:solidFill>
                  <a:schemeClr val="tx1"/>
                </a:solidFill>
                <a:effectLst/>
                <a:latin typeface="+mn-lt"/>
                <a:ea typeface="+mn-ea"/>
                <a:cs typeface="+mn-cs"/>
              </a:rPr>
              <a: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4466A3-12BE-2646-B54F-F496CBF1908A}" type="slidenum">
              <a:rPr lang="fr-FR" smtClean="0"/>
              <a:t>15</a:t>
            </a:fld>
            <a:endParaRPr lang="fr-FR"/>
          </a:p>
        </p:txBody>
      </p:sp>
    </p:spTree>
    <p:extLst>
      <p:ext uri="{BB962C8B-B14F-4D97-AF65-F5344CB8AC3E}">
        <p14:creationId xmlns:p14="http://schemas.microsoft.com/office/powerpoint/2010/main" val="144134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CIP: gérer deux groupes d’étudiants: ceux qui sont motivés et ceux qui ne le sont pas!</a:t>
            </a:r>
          </a:p>
        </p:txBody>
      </p:sp>
      <p:sp>
        <p:nvSpPr>
          <p:cNvPr id="4" name="Espace réservé du numéro de diapositive 3"/>
          <p:cNvSpPr>
            <a:spLocks noGrp="1"/>
          </p:cNvSpPr>
          <p:nvPr>
            <p:ph type="sldNum" sz="quarter" idx="10"/>
          </p:nvPr>
        </p:nvSpPr>
        <p:spPr/>
        <p:txBody>
          <a:bodyPr/>
          <a:lstStyle/>
          <a:p>
            <a:fld id="{F14466A3-12BE-2646-B54F-F496CBF1908A}" type="slidenum">
              <a:rPr lang="fr-FR" smtClean="0"/>
              <a:t>16</a:t>
            </a:fld>
            <a:endParaRPr lang="fr-FR"/>
          </a:p>
        </p:txBody>
      </p:sp>
    </p:spTree>
    <p:extLst>
      <p:ext uri="{BB962C8B-B14F-4D97-AF65-F5344CB8AC3E}">
        <p14:creationId xmlns:p14="http://schemas.microsoft.com/office/powerpoint/2010/main" val="206065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Conclusion: l’évolution des motifs de Mathieu durant l’année scolaire</a:t>
            </a:r>
          </a:p>
          <a:p>
            <a:endParaRPr lang="fr-FR" dirty="0"/>
          </a:p>
          <a:p>
            <a:pPr marL="171450" indent="-171450">
              <a:buFont typeface="Arial" panose="020B0604020202020204" pitchFamily="34" charset="0"/>
              <a:buChar char="•"/>
            </a:pPr>
            <a:r>
              <a:rPr lang="fr-FR" dirty="0"/>
              <a:t>Nous avons distingué des motifs de trois niveaux différents. Certains motifs sont présents durant toute l’année scolaire, d’autres disparaissent et enfin d’autres évoluent.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Concernant les motifs de premier rang, </a:t>
            </a:r>
            <a:r>
              <a:rPr lang="fr-FR" dirty="0" err="1"/>
              <a:t>assimiliés</a:t>
            </a:r>
            <a:r>
              <a:rPr lang="fr-FR" dirty="0"/>
              <a:t> à des mobiles vitaux: Mathieu vise en premier lieu l’autonomie de ses étudiants (en début d’année scolaire), puis les progrès de ses étudiants (en début d’année scolaires), puis les progrès de ses étudiants (en milieu d’année scolaire) et enfin l’apprentissage de ses étudiants (en fin d’année scolaire). Un mobile vital étant successivement remplacé par le suivant. Or, durant le retour au collectif, la cohésion de classe et la collaboration viennent se loger en amont de l’autonomie, de l’apprentissage et de l’engagement des étudiants. La cohésion de classe et la collaboration des étudiants deviennent le mobile vital de Mathieu </a:t>
            </a:r>
          </a:p>
          <a:p>
            <a:endParaRPr lang="fr-FR" dirty="0"/>
          </a:p>
          <a:p>
            <a:endParaRPr lang="fr-FR" dirty="0"/>
          </a:p>
          <a:p>
            <a:r>
              <a:rPr lang="fr-FR" dirty="0"/>
              <a:t>Motifs: pourquoi on enseigne?</a:t>
            </a:r>
          </a:p>
          <a:p>
            <a:r>
              <a:rPr lang="fr-FR" dirty="0"/>
              <a:t>Action: ce que l’on fait</a:t>
            </a:r>
          </a:p>
          <a:p>
            <a:r>
              <a:rPr lang="fr-FR" dirty="0"/>
              <a:t>Opérations: comment on le fait?</a:t>
            </a:r>
          </a:p>
          <a:p>
            <a:r>
              <a:rPr lang="fr-FR" dirty="0"/>
              <a:t>Rapport entre action et opération: efficience</a:t>
            </a:r>
          </a:p>
          <a:p>
            <a:r>
              <a:rPr lang="fr-FR" dirty="0"/>
              <a:t>Rapport entre action et motifs: sens</a:t>
            </a:r>
          </a:p>
          <a:p>
            <a:r>
              <a:rPr lang="fr-FR" dirty="0"/>
              <a:t>Développement biphasé, tantôt par le sens, tantôt par l’efficience</a:t>
            </a:r>
          </a:p>
          <a:p>
            <a:endParaRPr lang="fr-FR" dirty="0"/>
          </a:p>
          <a:p>
            <a:r>
              <a:rPr lang="fr-FR" dirty="0"/>
              <a:t>Octobre 2016: </a:t>
            </a:r>
            <a:r>
              <a:rPr lang="fr-FR" sz="1200" kern="1200" dirty="0">
                <a:solidFill>
                  <a:schemeClr val="tx1"/>
                </a:solidFill>
                <a:effectLst/>
                <a:latin typeface="+mn-lt"/>
                <a:ea typeface="+mn-ea"/>
                <a:cs typeface="+mn-cs"/>
              </a:rPr>
              <a:t>20161011 </a:t>
            </a:r>
            <a:r>
              <a:rPr lang="fr-FR" sz="1200" b="1" kern="1200" dirty="0">
                <a:solidFill>
                  <a:schemeClr val="tx1"/>
                </a:solidFill>
                <a:effectLst/>
                <a:latin typeface="+mn-lt"/>
                <a:ea typeface="+mn-ea"/>
                <a:cs typeface="+mn-cs"/>
              </a:rPr>
              <a:t>Désordre, agitation et chamailleries dans une leçon de badminton</a:t>
            </a:r>
            <a:r>
              <a:rPr lang="fr-CH" sz="1200" b="1" kern="1200" dirty="0">
                <a:solidFill>
                  <a:schemeClr val="tx1"/>
                </a:solidFill>
                <a:effectLst/>
                <a:latin typeface="+mn-lt"/>
                <a:ea typeface="+mn-ea"/>
                <a:cs typeface="+mn-cs"/>
              </a:rPr>
              <a:t>. La mise ne place du filet comme élément déclencheur du point de de rupture de la leçon.</a:t>
            </a:r>
          </a:p>
          <a:p>
            <a:r>
              <a:rPr lang="fr-CH" sz="1200" b="1" kern="1200" dirty="0">
                <a:solidFill>
                  <a:schemeClr val="tx1"/>
                </a:solidFill>
                <a:effectLst/>
                <a:latin typeface="+mn-lt"/>
                <a:ea typeface="+mn-ea"/>
                <a:cs typeface="+mn-cs"/>
              </a:rPr>
              <a:t>Faire une ou plusieurs activités dans la même leçon. Mathieu n’ose pas en faire une seule.</a:t>
            </a:r>
          </a:p>
          <a:p>
            <a:r>
              <a:rPr lang="fr-CH" sz="1200" b="0" kern="1200" dirty="0">
                <a:solidFill>
                  <a:schemeClr val="tx1"/>
                </a:solidFill>
                <a:effectLst/>
                <a:latin typeface="+mn-lt"/>
                <a:ea typeface="+mn-ea"/>
                <a:cs typeface="+mn-cs"/>
              </a:rPr>
              <a:t>Janvier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20170127 </a:t>
            </a:r>
            <a:r>
              <a:rPr lang="fr-FR" sz="1200" b="1" kern="1200" dirty="0">
                <a:solidFill>
                  <a:schemeClr val="tx1"/>
                </a:solidFill>
                <a:effectLst/>
                <a:latin typeface="+mn-lt"/>
                <a:ea typeface="+mn-ea"/>
                <a:cs typeface="+mn-cs"/>
              </a:rPr>
              <a:t>Engagement, entente et progrès des élèves durant une leçon de basket</a:t>
            </a:r>
            <a:r>
              <a:rPr lang="fr-CH" sz="1200" b="1" kern="1200" dirty="0">
                <a:solidFill>
                  <a:schemeClr val="tx1"/>
                </a:solidFill>
                <a:effectLst/>
                <a:latin typeface="+mn-lt"/>
                <a:ea typeface="+mn-ea"/>
                <a:cs typeface="+mn-cs"/>
              </a:rPr>
              <a:t>.</a:t>
            </a:r>
          </a:p>
          <a:p>
            <a:r>
              <a:rPr lang="fr-CH" sz="1200" b="0" kern="1200" dirty="0">
                <a:solidFill>
                  <a:schemeClr val="tx1"/>
                </a:solidFill>
                <a:effectLst/>
                <a:latin typeface="+mn-lt"/>
                <a:ea typeface="+mn-ea"/>
                <a:cs typeface="+mn-cs"/>
              </a:rPr>
              <a:t>Début 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20170217-1 </a:t>
            </a:r>
            <a:r>
              <a:rPr lang="fr-FR" sz="1200" b="1" kern="1200" dirty="0">
                <a:solidFill>
                  <a:schemeClr val="tx1"/>
                </a:solidFill>
                <a:effectLst/>
                <a:latin typeface="+mn-lt"/>
                <a:ea typeface="+mn-ea"/>
                <a:cs typeface="+mn-cs"/>
              </a:rPr>
              <a:t>Cinq élèves n’ont pas leurs affaires et une élève refuse de participer au jeu proposé.</a:t>
            </a:r>
            <a:r>
              <a:rPr lang="fr-CH" dirty="0">
                <a:effectLst/>
              </a:rPr>
              <a:t> </a:t>
            </a:r>
            <a:endParaRPr lang="fr-CH" sz="1200" b="1" kern="1200" dirty="0">
              <a:solidFill>
                <a:schemeClr val="tx1"/>
              </a:solidFill>
              <a:effectLst/>
              <a:latin typeface="+mn-lt"/>
              <a:ea typeface="+mn-ea"/>
              <a:cs typeface="+mn-cs"/>
            </a:endParaRPr>
          </a:p>
          <a:p>
            <a:r>
              <a:rPr lang="fr-CH" sz="1200" b="0" kern="1200" dirty="0">
                <a:solidFill>
                  <a:schemeClr val="tx1"/>
                </a:solidFill>
                <a:effectLst/>
                <a:latin typeface="+mn-lt"/>
                <a:ea typeface="+mn-ea"/>
                <a:cs typeface="+mn-cs"/>
              </a:rPr>
              <a:t>Mi-février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20170217-2 </a:t>
            </a:r>
            <a:r>
              <a:rPr lang="fr-FR" sz="1200" b="1" kern="1200" dirty="0">
                <a:solidFill>
                  <a:schemeClr val="tx1"/>
                </a:solidFill>
                <a:effectLst/>
                <a:latin typeface="+mn-lt"/>
                <a:ea typeface="+mn-ea"/>
                <a:cs typeface="+mn-cs"/>
              </a:rPr>
              <a:t>Engagement et </a:t>
            </a:r>
            <a:r>
              <a:rPr lang="fr-FR" sz="1200" b="1" kern="1200" dirty="0" err="1">
                <a:solidFill>
                  <a:schemeClr val="tx1"/>
                </a:solidFill>
                <a:effectLst/>
                <a:latin typeface="+mn-lt"/>
                <a:ea typeface="+mn-ea"/>
                <a:cs typeface="+mn-cs"/>
              </a:rPr>
              <a:t>fair</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play</a:t>
            </a:r>
            <a:r>
              <a:rPr lang="fr-FR" sz="1200" b="1" kern="1200" dirty="0">
                <a:solidFill>
                  <a:schemeClr val="tx1"/>
                </a:solidFill>
                <a:effectLst/>
                <a:latin typeface="+mn-lt"/>
                <a:ea typeface="+mn-ea"/>
                <a:cs typeface="+mn-cs"/>
              </a:rPr>
              <a:t> des élèves durant une leçon de foot</a:t>
            </a:r>
            <a:r>
              <a:rPr lang="fr-CH" sz="1200" b="1" kern="1200" dirty="0">
                <a:solidFill>
                  <a:schemeClr val="tx1"/>
                </a:solidFill>
                <a:effectLst/>
                <a:latin typeface="+mn-lt"/>
                <a:ea typeface="+mn-ea"/>
                <a:cs typeface="+mn-cs"/>
              </a:rPr>
              <a: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14466A3-12BE-2646-B54F-F496CBF1908A}" type="slidenum">
              <a:rPr lang="fr-FR" smtClean="0"/>
              <a:t>17</a:t>
            </a:fld>
            <a:endParaRPr lang="fr-FR"/>
          </a:p>
        </p:txBody>
      </p:sp>
    </p:spTree>
    <p:extLst>
      <p:ext uri="{BB962C8B-B14F-4D97-AF65-F5344CB8AC3E}">
        <p14:creationId xmlns:p14="http://schemas.microsoft.com/office/powerpoint/2010/main" val="8323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18</a:t>
            </a:fld>
            <a:endParaRPr lang="fr-FR"/>
          </a:p>
        </p:txBody>
      </p:sp>
    </p:spTree>
    <p:extLst>
      <p:ext uri="{BB962C8B-B14F-4D97-AF65-F5344CB8AC3E}">
        <p14:creationId xmlns:p14="http://schemas.microsoft.com/office/powerpoint/2010/main" val="1826691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Franklin Gothic Book" panose="020B0503020102020204" pitchFamily="34" charset="0"/>
                <a:ea typeface="ＭＳ Ｐゴシック" pitchFamily="-65" charset="-128"/>
              </a:rPr>
              <a:t>provoquent </a:t>
            </a:r>
            <a:r>
              <a:rPr lang="fr-FR" sz="1200" b="1" i="1" u="sng" dirty="0">
                <a:latin typeface="Franklin Gothic Book" panose="020B0503020102020204" pitchFamily="34" charset="0"/>
                <a:ea typeface="ＭＳ Ｐゴシック" pitchFamily="-65" charset="-128"/>
              </a:rPr>
              <a:t>des conflits </a:t>
            </a:r>
            <a:r>
              <a:rPr lang="fr-FR" sz="1200" b="1" i="1" u="sng" dirty="0" err="1">
                <a:latin typeface="Franklin Gothic Book" panose="020B0503020102020204" pitchFamily="34" charset="0"/>
                <a:ea typeface="ＭＳ Ｐゴシック" pitchFamily="-65" charset="-128"/>
              </a:rPr>
              <a:t>intra-psychiques</a:t>
            </a:r>
            <a:r>
              <a:rPr lang="fr-FR" sz="1200" b="1" i="1" u="sng" dirty="0">
                <a:latin typeface="Franklin Gothic Book" panose="020B0503020102020204" pitchFamily="34" charset="0"/>
                <a:ea typeface="ＭＳ Ｐゴシック" pitchFamily="-65" charset="-128"/>
              </a:rPr>
              <a:t>, qui permettent à l’EN la maîtrise de nouvelles opérations et le déplacement de certains motifs</a:t>
            </a:r>
            <a:r>
              <a:rPr lang="fr-FR" sz="1200" dirty="0">
                <a:latin typeface="Franklin Gothic Book" panose="020B0503020102020204" pitchFamily="34" charset="0"/>
                <a:ea typeface="ＭＳ Ｐゴシック" pitchFamily="-65" charset="-128"/>
              </a:rPr>
              <a:t>. </a:t>
            </a:r>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19</a:t>
            </a:fld>
            <a:endParaRPr lang="fr-FR"/>
          </a:p>
        </p:txBody>
      </p:sp>
    </p:spTree>
    <p:extLst>
      <p:ext uri="{BB962C8B-B14F-4D97-AF65-F5344CB8AC3E}">
        <p14:creationId xmlns:p14="http://schemas.microsoft.com/office/powerpoint/2010/main" val="306920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Franklin Gothic Book" panose="020B0503020102020204" pitchFamily="34" charset="0"/>
              </a:rPr>
              <a:t>MAGALI: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part subjective est celle peu papable, peu observable, qui ne se trouve ni dans les textes de lois, ni dans les référentiels de compétence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Franklin Gothic Book" panose="020B0503020102020204" pitchFamily="34" charset="0"/>
              </a:rPr>
              <a:t>SANDRA: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Franklin Gothic Book" panose="020B0503020102020204" pitchFamily="34" charset="0"/>
              </a:rPr>
              <a:t>- Dans quelles circonstances l’ENS priorise-t-il les dispositifs de coopération entre élèves en classe et lesquels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latin typeface="Franklin Gothic Book" panose="020B0503020102020204" pitchFamily="34" charset="0"/>
              </a:rPr>
              <a:t>Qu’est-ce qui dissuade les ENS de mettre en œuvre de façon consciente et systématique des dispositifs de coopération entre élèves ou les poussent à les adapter, voire à les détourner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1" i="0" kern="1200" dirty="0">
                <a:solidFill>
                  <a:schemeClr val="tx1"/>
                </a:solidFill>
                <a:effectLst/>
                <a:latin typeface="+mn-lt"/>
                <a:ea typeface="+mn-ea"/>
                <a:cs typeface="+mn-cs"/>
              </a:rPr>
              <a:t>On est une équipe de recherche qui s’intéresse au </a:t>
            </a:r>
            <a:r>
              <a:rPr lang="fr-CH" sz="1200" b="1" i="0" kern="1200" dirty="0" err="1">
                <a:solidFill>
                  <a:schemeClr val="tx1"/>
                </a:solidFill>
                <a:effectLst/>
                <a:latin typeface="+mn-lt"/>
                <a:ea typeface="+mn-ea"/>
                <a:cs typeface="+mn-cs"/>
              </a:rPr>
              <a:t>devt</a:t>
            </a:r>
            <a:r>
              <a:rPr lang="fr-CH" sz="1200" b="1" i="0" kern="1200" dirty="0">
                <a:solidFill>
                  <a:schemeClr val="tx1"/>
                </a:solidFill>
                <a:effectLst/>
                <a:latin typeface="+mn-lt"/>
                <a:ea typeface="+mn-ea"/>
                <a:cs typeface="+mn-cs"/>
              </a:rPr>
              <a:t> des EN. Et il est </a:t>
            </a:r>
            <a:r>
              <a:rPr lang="fr-CH" sz="1200" b="1" i="0" kern="1200" dirty="0" err="1">
                <a:solidFill>
                  <a:schemeClr val="tx1"/>
                </a:solidFill>
                <a:effectLst/>
                <a:latin typeface="+mn-lt"/>
                <a:ea typeface="+mn-ea"/>
                <a:cs typeface="+mn-cs"/>
              </a:rPr>
              <a:t>jUSTEMENT</a:t>
            </a:r>
            <a:r>
              <a:rPr lang="fr-CH" sz="1200" b="1" i="0" kern="1200" dirty="0">
                <a:solidFill>
                  <a:schemeClr val="tx1"/>
                </a:solidFill>
                <a:effectLst/>
                <a:latin typeface="+mn-lt"/>
                <a:ea typeface="+mn-ea"/>
                <a:cs typeface="+mn-cs"/>
              </a:rPr>
              <a:t>  </a:t>
            </a:r>
            <a:r>
              <a:rPr lang="fr-CH" sz="1200" b="1" i="0" kern="1200" dirty="0" err="1">
                <a:solidFill>
                  <a:schemeClr val="tx1"/>
                </a:solidFill>
                <a:effectLst/>
                <a:latin typeface="+mn-lt"/>
                <a:ea typeface="+mn-ea"/>
                <a:cs typeface="+mn-cs"/>
              </a:rPr>
              <a:t>INTéRESSANT</a:t>
            </a:r>
            <a:r>
              <a:rPr lang="fr-CH" sz="1200" b="1" i="0" kern="1200" dirty="0">
                <a:solidFill>
                  <a:schemeClr val="tx1"/>
                </a:solidFill>
                <a:effectLst/>
                <a:latin typeface="+mn-lt"/>
                <a:ea typeface="+mn-ea"/>
                <a:cs typeface="+mn-cs"/>
              </a:rPr>
              <a:t> DE MONTRER LES </a:t>
            </a:r>
            <a:r>
              <a:rPr lang="fr-CH" sz="1200" b="1" i="0" kern="1200" dirty="0" err="1">
                <a:solidFill>
                  <a:schemeClr val="tx1"/>
                </a:solidFill>
                <a:effectLst/>
                <a:latin typeface="+mn-lt"/>
                <a:ea typeface="+mn-ea"/>
                <a:cs typeface="+mn-cs"/>
              </a:rPr>
              <a:t>DIFFéRENCES</a:t>
            </a:r>
            <a:r>
              <a:rPr lang="fr-CH" sz="1200" b="1" i="0" kern="1200" dirty="0">
                <a:solidFill>
                  <a:schemeClr val="tx1"/>
                </a:solidFill>
                <a:effectLst/>
                <a:latin typeface="+mn-lt"/>
                <a:ea typeface="+mn-ea"/>
                <a:cs typeface="+mn-cs"/>
              </a:rPr>
              <a:t>, PAR LES DIFFERENCES D’AFFECTATION dans les deux études.</a:t>
            </a:r>
            <a:endParaRPr lang="fr-FR" sz="1200" b="1" dirty="0">
              <a:latin typeface="Franklin Gothic Book" panose="020B05030201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2</a:t>
            </a:fld>
            <a:endParaRPr lang="fr-FR"/>
          </a:p>
        </p:txBody>
      </p:sp>
    </p:spTree>
    <p:extLst>
      <p:ext uri="{BB962C8B-B14F-4D97-AF65-F5344CB8AC3E}">
        <p14:creationId xmlns:p14="http://schemas.microsoft.com/office/powerpoint/2010/main" val="4046716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tx1"/>
                </a:solidFill>
                <a:latin typeface="Franklin Gothic Book" panose="020B0503020102020204" pitchFamily="34" charset="0"/>
                <a:ea typeface="Times" charset="0"/>
                <a:cs typeface="Times" charset="0"/>
                <a:sym typeface="Wingdings"/>
              </a:rPr>
              <a:t>Discussion/ questions</a:t>
            </a:r>
            <a:r>
              <a:rPr lang="fr-FR" sz="1200" dirty="0">
                <a:solidFill>
                  <a:schemeClr val="tx1"/>
                </a:solidFill>
                <a:latin typeface="Franklin Gothic Book" panose="020B0503020102020204" pitchFamily="34" charset="0"/>
                <a:ea typeface="Times" charset="0"/>
                <a:cs typeface="Times" charset="0"/>
              </a:rPr>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20</a:t>
            </a:fld>
            <a:endParaRPr lang="fr-FR"/>
          </a:p>
        </p:txBody>
      </p:sp>
    </p:spTree>
    <p:extLst>
      <p:ext uri="{BB962C8B-B14F-4D97-AF65-F5344CB8AC3E}">
        <p14:creationId xmlns:p14="http://schemas.microsoft.com/office/powerpoint/2010/main" val="283362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Perezhivanie</a:t>
            </a:r>
            <a:r>
              <a:rPr lang="fr-FR" dirty="0"/>
              <a:t>: </a:t>
            </a:r>
            <a:r>
              <a:rPr lang="fr-FR" sz="1200" kern="1200" dirty="0">
                <a:solidFill>
                  <a:schemeClr val="tx1"/>
                </a:solidFill>
                <a:effectLst/>
                <a:latin typeface="+mn-lt"/>
                <a:ea typeface="+mn-ea"/>
                <a:cs typeface="+mn-cs"/>
              </a:rPr>
              <a:t>Ce terme évoque une discontinuité où le sujet est affecté par un événement extérieur. Il désigne ainsi le vécu et le ressenti du sujet en relation avec cet événement extérieur, le plus souvent vécu comme perturbant (</a:t>
            </a:r>
            <a:r>
              <a:rPr lang="fr-FR" sz="1200" kern="1200" dirty="0" err="1">
                <a:solidFill>
                  <a:schemeClr val="tx1"/>
                </a:solidFill>
                <a:effectLst/>
                <a:latin typeface="+mn-lt"/>
                <a:ea typeface="+mn-ea"/>
                <a:cs typeface="+mn-cs"/>
              </a:rPr>
              <a:t>Veresov</a:t>
            </a:r>
            <a:r>
              <a:rPr lang="fr-FR" sz="1200" kern="1200" dirty="0">
                <a:solidFill>
                  <a:schemeClr val="tx1"/>
                </a:solidFill>
                <a:effectLst/>
                <a:latin typeface="+mn-lt"/>
                <a:ea typeface="+mn-ea"/>
                <a:cs typeface="+mn-cs"/>
              </a:rPr>
              <a:t>, 2014)</a:t>
            </a:r>
            <a:r>
              <a:rPr lang="fr-CH" dirty="0">
                <a:effectLst/>
              </a:rPr>
              <a: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3</a:t>
            </a:fld>
            <a:endParaRPr lang="fr-FR"/>
          </a:p>
        </p:txBody>
      </p:sp>
    </p:spTree>
    <p:extLst>
      <p:ext uri="{BB962C8B-B14F-4D97-AF65-F5344CB8AC3E}">
        <p14:creationId xmlns:p14="http://schemas.microsoft.com/office/powerpoint/2010/main" val="282847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baseline="0" dirty="0"/>
              <a:t>Que c’est que coopérer? Que font les élèves et la façon dont ils interagissent quand ils “coopèrent” ou qu’ils sont supposés le faire.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Pressenti professionnel: pourquoi ce sujet?</a:t>
            </a: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dirty="0">
                <a:latin typeface="Franklin Gothic Book" panose="020B0503020102020204" pitchFamily="34" charset="0"/>
              </a:rPr>
              <a:t>Cela ne donne pas de pistes concrètes d’application pour les EN en EPS</a:t>
            </a:r>
            <a:endParaRPr lang="fr-CH" sz="1200" dirty="0">
              <a:latin typeface="Franklin Gothic Book" panose="020B05030201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H" sz="1200" dirty="0">
                <a:latin typeface="Franklin Gothic Book" panose="020B0503020102020204" pitchFamily="34" charset="0"/>
              </a:rPr>
              <a:t>Les EN savent ce qu’ils doivent faire mais pas comment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H" sz="1200" dirty="0">
                <a:latin typeface="Franklin Gothic Book" panose="020B0503020102020204" pitchFamily="34" charset="0"/>
              </a:rPr>
              <a:t>Absence de coopération ou alors le manque d’affectation empêche le développement professionnel. Pour pouvoir se développer (augmenter son pouvoir d’agir, il faut être affecté)</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fr-CH" sz="1200" dirty="0">
              <a:solidFill>
                <a:srgbClr val="FF0000"/>
              </a:solidFill>
              <a:latin typeface="Franklin Gothic Book" panose="020B0503020102020204" pitchFamily="34" charset="0"/>
            </a:endParaRPr>
          </a:p>
          <a:p>
            <a:r>
              <a:rPr lang="fr-FR" sz="1200" kern="1200" dirty="0">
                <a:solidFill>
                  <a:schemeClr val="tx1"/>
                </a:solidFill>
                <a:effectLst/>
                <a:latin typeface="+mn-lt"/>
                <a:ea typeface="+mn-ea"/>
                <a:cs typeface="+mn-cs"/>
              </a:rPr>
              <a:t>Cette thèse porte de ce fait </a:t>
            </a:r>
            <a:r>
              <a:rPr lang="fr-FR" sz="1200" b="1" kern="1200" dirty="0">
                <a:solidFill>
                  <a:schemeClr val="tx1"/>
                </a:solidFill>
                <a:effectLst/>
                <a:latin typeface="+mn-lt"/>
                <a:ea typeface="+mn-ea"/>
                <a:cs typeface="+mn-cs"/>
              </a:rPr>
              <a:t>sur l’analyse de l’activité des enseignants d’EPS qui mettent en œuvre des dispositifs coopératifs entre élèves, afin de mieux comprendre les résistances et les moyens de les dépasser. </a:t>
            </a:r>
          </a:p>
          <a:p>
            <a:endParaRPr lang="fr-FR" sz="1200" b="1"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4</a:t>
            </a:fld>
            <a:endParaRPr lang="fr-FR"/>
          </a:p>
        </p:txBody>
      </p:sp>
    </p:spTree>
    <p:extLst>
      <p:ext uri="{BB962C8B-B14F-4D97-AF65-F5344CB8AC3E}">
        <p14:creationId xmlns:p14="http://schemas.microsoft.com/office/powerpoint/2010/main" val="41780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B0F0"/>
              </a:buClr>
              <a:buSzTx/>
              <a:buFont typeface="Wingdings" pitchFamily="2" charset="2"/>
              <a:buNone/>
              <a:tabLst/>
              <a:defRPr/>
            </a:pPr>
            <a:r>
              <a:rPr lang="fr-FR" sz="1800" b="0" i="0" kern="1200" dirty="0">
                <a:solidFill>
                  <a:schemeClr val="tx1"/>
                </a:solidFill>
                <a:effectLst/>
                <a:latin typeface="+mn-lt"/>
                <a:ea typeface="+mn-ea"/>
                <a:cs typeface="+mn-cs"/>
              </a:rPr>
              <a:t>Le cadre théorique utilisé est un cadre développemental. </a:t>
            </a:r>
            <a:r>
              <a:rPr lang="fr-CH" sz="1800" kern="1200" dirty="0">
                <a:solidFill>
                  <a:schemeClr val="tx1"/>
                </a:solidFill>
                <a:effectLst/>
                <a:latin typeface="+mn-lt"/>
                <a:ea typeface="+mn-ea"/>
                <a:cs typeface="+mn-cs"/>
              </a:rPr>
              <a:t>Cette branche de la psychologie du travail emprunte ses concepts à la psychologie historico-culturaliste et à l’ergonomie</a:t>
            </a:r>
            <a:r>
              <a:rPr lang="fr-FR" sz="1800" kern="1200" dirty="0">
                <a:solidFill>
                  <a:schemeClr val="tx1"/>
                </a:solidFill>
                <a:effectLst/>
                <a:latin typeface="+mn-lt"/>
                <a:ea typeface="+mn-ea"/>
                <a:cs typeface="+mn-cs"/>
              </a:rPr>
              <a:t>.</a:t>
            </a:r>
            <a:endParaRPr lang="fr-FR" sz="1800" dirty="0">
              <a:latin typeface="Franklin Gothic Book" panose="020B0503020102020204" pitchFamily="34" charset="0"/>
            </a:endParaRPr>
          </a:p>
          <a:p>
            <a:pPr>
              <a:buClr>
                <a:srgbClr val="00B0F0"/>
              </a:buClr>
              <a:buFont typeface="Wingdings" pitchFamily="2" charset="2"/>
              <a:buChar char="Ø"/>
            </a:pPr>
            <a:r>
              <a:rPr lang="fr-FR" sz="1800" dirty="0">
                <a:latin typeface="Franklin Gothic Book" panose="020B0503020102020204" pitchFamily="34" charset="0"/>
              </a:rPr>
              <a:t>psychologie historico-culturaliste (</a:t>
            </a:r>
            <a:r>
              <a:rPr lang="fr-FR" sz="1800" dirty="0" err="1">
                <a:latin typeface="Franklin Gothic Book" panose="020B0503020102020204" pitchFamily="34" charset="0"/>
              </a:rPr>
              <a:t>Vygotski</a:t>
            </a:r>
            <a:r>
              <a:rPr lang="fr-FR" sz="1800" dirty="0">
                <a:latin typeface="Franklin Gothic Book" panose="020B0503020102020204" pitchFamily="34" charset="0"/>
              </a:rPr>
              <a:t>, 1960) qui affirme que l’on apprend puis l’on se développe avec d’autres. </a:t>
            </a:r>
            <a:r>
              <a:rPr lang="fr-FR" sz="1800" u="sng" dirty="0">
                <a:latin typeface="Franklin Gothic Book" panose="020B0503020102020204" pitchFamily="34" charset="0"/>
              </a:rPr>
              <a:t>Cette augmentation du pouvoir d’agir</a:t>
            </a:r>
            <a:r>
              <a:rPr lang="fr-FR" sz="1800" dirty="0">
                <a:latin typeface="Franklin Gothic Book" panose="020B0503020102020204" pitchFamily="34" charset="0"/>
              </a:rPr>
              <a:t>* est </a:t>
            </a:r>
            <a:r>
              <a:rPr lang="fr-FR" sz="1800" u="sng" dirty="0">
                <a:latin typeface="Franklin Gothic Book" panose="020B0503020102020204" pitchFamily="34" charset="0"/>
              </a:rPr>
              <a:t>liée au pouvoir d’être affecté</a:t>
            </a:r>
            <a:r>
              <a:rPr lang="fr-FR" sz="1800" dirty="0">
                <a:latin typeface="Franklin Gothic Book" panose="020B0503020102020204" pitchFamily="34" charset="0"/>
              </a:rPr>
              <a:t>, notamment lors de </a:t>
            </a:r>
            <a:r>
              <a:rPr lang="fr-FR" sz="1800" dirty="0" err="1">
                <a:latin typeface="Franklin Gothic Book" panose="020B0503020102020204" pitchFamily="34" charset="0"/>
              </a:rPr>
              <a:t>perezhivanie</a:t>
            </a:r>
            <a:r>
              <a:rPr lang="fr-FR" sz="1800" dirty="0">
                <a:latin typeface="Franklin Gothic Book" panose="020B0503020102020204" pitchFamily="34" charset="0"/>
              </a:rPr>
              <a:t>* (Clot, 2008)</a:t>
            </a:r>
          </a:p>
          <a:p>
            <a:pPr>
              <a:buClr>
                <a:srgbClr val="00B0F0"/>
              </a:buClr>
              <a:buFont typeface="Wingdings" pitchFamily="2" charset="2"/>
              <a:buChar char="Ø"/>
            </a:pPr>
            <a:endParaRPr lang="fr-CH" sz="1800" dirty="0">
              <a:latin typeface="Franklin Gothic Book" panose="020B0503020102020204" pitchFamily="34" charset="0"/>
            </a:endParaRPr>
          </a:p>
          <a:p>
            <a:pPr>
              <a:buClr>
                <a:srgbClr val="00B0F0"/>
              </a:buClr>
              <a:buFont typeface="Wingdings" pitchFamily="2" charset="2"/>
              <a:buChar char="Ø"/>
            </a:pPr>
            <a:r>
              <a:rPr lang="fr-CH" sz="1800" dirty="0" err="1">
                <a:latin typeface="Franklin Gothic Book" panose="020B0503020102020204" pitchFamily="34" charset="0"/>
              </a:rPr>
              <a:t>Vygotski</a:t>
            </a:r>
            <a:r>
              <a:rPr lang="fr-CH" sz="1800" dirty="0">
                <a:latin typeface="Franklin Gothic Book" panose="020B0503020102020204" pitchFamily="34" charset="0"/>
              </a:rPr>
              <a:t> définit le </a:t>
            </a:r>
            <a:r>
              <a:rPr lang="fr-CH" sz="1800" i="1" u="sng" dirty="0">
                <a:latin typeface="Franklin Gothic Book" panose="020B0503020102020204" pitchFamily="34" charset="0"/>
              </a:rPr>
              <a:t>développement</a:t>
            </a:r>
            <a:r>
              <a:rPr lang="fr-CH" sz="1800" dirty="0">
                <a:latin typeface="Franklin Gothic Book" panose="020B0503020102020204" pitchFamily="34" charset="0"/>
              </a:rPr>
              <a:t> (professionnel des EN) par l’intériorisation de </a:t>
            </a:r>
            <a:r>
              <a:rPr lang="fr-CH" sz="1800" i="1" u="sng" dirty="0">
                <a:latin typeface="Franklin Gothic Book" panose="020B0503020102020204" pitchFamily="34" charset="0"/>
              </a:rPr>
              <a:t>signes culturels</a:t>
            </a:r>
            <a:r>
              <a:rPr lang="fr-CH" sz="1800" dirty="0">
                <a:latin typeface="Franklin Gothic Book" panose="020B0503020102020204" pitchFamily="34" charset="0"/>
              </a:rPr>
              <a:t>, ici des règles de métier et des gestes professionnels (opérations). </a:t>
            </a:r>
          </a:p>
          <a:p>
            <a:pPr>
              <a:buClr>
                <a:srgbClr val="00B0F0"/>
              </a:buClr>
              <a:buFont typeface="Wingdings" pitchFamily="2" charset="2"/>
              <a:buChar char="Ø"/>
            </a:pPr>
            <a:r>
              <a:rPr lang="fr-FR" sz="1800" dirty="0">
                <a:latin typeface="Franklin Gothic Book" panose="020B0503020102020204" pitchFamily="34" charset="0"/>
              </a:rPr>
              <a:t>Ce </a:t>
            </a:r>
            <a:r>
              <a:rPr lang="fr-FR" sz="1800" u="sng" dirty="0">
                <a:latin typeface="Franklin Gothic Book" panose="020B0503020102020204" pitchFamily="34" charset="0"/>
              </a:rPr>
              <a:t>développement</a:t>
            </a:r>
            <a:r>
              <a:rPr lang="fr-FR" sz="1800" dirty="0">
                <a:latin typeface="Franklin Gothic Book" panose="020B0503020102020204" pitchFamily="34" charset="0"/>
              </a:rPr>
              <a:t> est rendu possible grâce à </a:t>
            </a:r>
            <a:r>
              <a:rPr lang="fr-FR" sz="1800" u="sng" dirty="0">
                <a:latin typeface="Franklin Gothic Book" panose="020B0503020102020204" pitchFamily="34" charset="0"/>
              </a:rPr>
              <a:t>l’auto-affectation </a:t>
            </a:r>
            <a:r>
              <a:rPr lang="fr-FR" sz="1800" dirty="0">
                <a:latin typeface="Franklin Gothic Book" panose="020B0503020102020204" pitchFamily="34" charset="0"/>
              </a:rPr>
              <a:t>qui est à la source </a:t>
            </a:r>
            <a:r>
              <a:rPr lang="fr-FR" sz="1800" u="sng" dirty="0">
                <a:latin typeface="Franklin Gothic Book" panose="020B0503020102020204" pitchFamily="34" charset="0"/>
              </a:rPr>
              <a:t>de conflits </a:t>
            </a:r>
            <a:r>
              <a:rPr lang="fr-FR" sz="1800" u="sng" dirty="0" err="1">
                <a:latin typeface="Franklin Gothic Book" panose="020B0503020102020204" pitchFamily="34" charset="0"/>
              </a:rPr>
              <a:t>intra-psychiques</a:t>
            </a:r>
            <a:r>
              <a:rPr lang="fr-FR" sz="1800" dirty="0">
                <a:latin typeface="Franklin Gothic Book" panose="020B0503020102020204" pitchFamily="34" charset="0"/>
              </a:rPr>
              <a:t>. </a:t>
            </a:r>
            <a:endParaRPr lang="fr-CH" sz="1800" u="sng" dirty="0">
              <a:latin typeface="Franklin Gothic Book" panose="020B0503020102020204" pitchFamily="34" charset="0"/>
            </a:endParaRPr>
          </a:p>
          <a:p>
            <a:pPr>
              <a:buClr>
                <a:srgbClr val="00B0F0"/>
              </a:buClr>
              <a:buFont typeface="Wingdings" pitchFamily="2" charset="2"/>
              <a:buChar char="Ø"/>
            </a:pPr>
            <a:r>
              <a:rPr lang="fr-CH" sz="1800" u="sng" dirty="0">
                <a:latin typeface="Franklin Gothic Book" panose="020B0503020102020204" pitchFamily="34" charset="0"/>
              </a:rPr>
              <a:t>Ces conflits </a:t>
            </a:r>
            <a:r>
              <a:rPr lang="fr-CH" sz="1800" u="sng" dirty="0" err="1">
                <a:latin typeface="Franklin Gothic Book" panose="020B0503020102020204" pitchFamily="34" charset="0"/>
              </a:rPr>
              <a:t>intra-psychiques</a:t>
            </a:r>
            <a:r>
              <a:rPr lang="fr-CH" sz="1800" u="sng" dirty="0">
                <a:latin typeface="Franklin Gothic Book" panose="020B0503020102020204" pitchFamily="34" charset="0"/>
              </a:rPr>
              <a:t> proviennent entre l’écart entre activité réalisée </a:t>
            </a:r>
            <a:r>
              <a:rPr lang="fr-CH" sz="1800" dirty="0">
                <a:latin typeface="Franklin Gothic Book" panose="020B0503020102020204" pitchFamily="34" charset="0"/>
              </a:rPr>
              <a:t>(par les EN) et </a:t>
            </a:r>
            <a:r>
              <a:rPr lang="fr-CH" sz="1800" u="sng" dirty="0">
                <a:latin typeface="Franklin Gothic Book" panose="020B0503020102020204" pitchFamily="34" charset="0"/>
              </a:rPr>
              <a:t>activité réelle</a:t>
            </a:r>
            <a:r>
              <a:rPr lang="fr-CH" sz="1800" dirty="0">
                <a:latin typeface="Franklin Gothic Book" panose="020B0503020102020204" pitchFamily="34" charset="0"/>
              </a:rPr>
              <a:t> qui comporte aussi ce qu’ils n’osent, ne peuvent pas faire (activité empêchée). </a:t>
            </a:r>
          </a:p>
          <a:p>
            <a:pPr>
              <a:buClr>
                <a:srgbClr val="00B0F0"/>
              </a:buClr>
              <a:buFont typeface="Wingdings" pitchFamily="2" charset="2"/>
              <a:buChar char="Ø"/>
            </a:pPr>
            <a:r>
              <a:rPr lang="fr-CH" sz="1800" dirty="0">
                <a:latin typeface="Franklin Gothic Book" panose="020B0503020102020204" pitchFamily="34" charset="0"/>
              </a:rPr>
              <a:t>Ces </a:t>
            </a:r>
            <a:r>
              <a:rPr lang="fr-CH" sz="1800" i="1" u="sng" dirty="0">
                <a:latin typeface="Franklin Gothic Book" panose="020B0503020102020204" pitchFamily="34" charset="0"/>
              </a:rPr>
              <a:t>conflits </a:t>
            </a:r>
            <a:r>
              <a:rPr lang="fr-CH" sz="1800" i="1" u="sng" dirty="0" err="1">
                <a:latin typeface="Franklin Gothic Book" panose="020B0503020102020204" pitchFamily="34" charset="0"/>
              </a:rPr>
              <a:t>intra-psychiques</a:t>
            </a:r>
            <a:r>
              <a:rPr lang="fr-CH" sz="1800" i="1" u="sng" dirty="0">
                <a:latin typeface="Franklin Gothic Book" panose="020B0503020102020204" pitchFamily="34" charset="0"/>
              </a:rPr>
              <a:t> </a:t>
            </a:r>
            <a:r>
              <a:rPr lang="fr-CH" sz="1800" i="1" dirty="0">
                <a:latin typeface="Franklin Gothic Book" panose="020B0503020102020204" pitchFamily="34" charset="0"/>
              </a:rPr>
              <a:t>peuvent provenir aussi de </a:t>
            </a:r>
            <a:r>
              <a:rPr lang="fr-CH" sz="1800" i="1" u="sng" dirty="0">
                <a:latin typeface="Franklin Gothic Book" panose="020B0503020102020204" pitchFamily="34" charset="0"/>
              </a:rPr>
              <a:t>motifs</a:t>
            </a:r>
            <a:r>
              <a:rPr lang="fr-CH" sz="1800" i="1" dirty="0">
                <a:latin typeface="Franklin Gothic Book" panose="020B0503020102020204" pitchFamily="34" charset="0"/>
              </a:rPr>
              <a:t> </a:t>
            </a:r>
            <a:r>
              <a:rPr lang="fr-CH" sz="1800" dirty="0">
                <a:latin typeface="Franklin Gothic Book" panose="020B0503020102020204" pitchFamily="34" charset="0"/>
              </a:rPr>
              <a:t>concurrents et à un manque d’efficience. </a:t>
            </a:r>
          </a:p>
          <a:p>
            <a:pPr>
              <a:buClr>
                <a:srgbClr val="00B0F0"/>
              </a:buClr>
              <a:buFont typeface="Wingdings" pitchFamily="2" charset="2"/>
              <a:buChar char="Ø"/>
            </a:pPr>
            <a:r>
              <a:rPr lang="fr-FR" sz="1800" i="1" dirty="0">
                <a:latin typeface="Franklin Gothic Book" panose="020B0503020102020204" pitchFamily="34" charset="0"/>
              </a:rPr>
              <a:t>ergonomie française (prescriptions et </a:t>
            </a:r>
            <a:r>
              <a:rPr lang="fr-FR" sz="1800" i="1" dirty="0" err="1">
                <a:latin typeface="Franklin Gothic Book" panose="020B0503020102020204" pitchFamily="34" charset="0"/>
              </a:rPr>
              <a:t>renormalisation</a:t>
            </a:r>
            <a:r>
              <a:rPr lang="fr-FR" sz="1800" i="1" dirty="0">
                <a:latin typeface="Franklin Gothic Book" panose="020B0503020102020204" pitchFamily="34" charset="0"/>
              </a:rPr>
              <a:t>, </a:t>
            </a:r>
            <a:r>
              <a:rPr lang="fr-FR" sz="1800" b="1" i="1" dirty="0">
                <a:latin typeface="Franklin Gothic Book" panose="020B0503020102020204" pitchFamily="34" charset="0"/>
              </a:rPr>
              <a:t>travail réel VS travail réalisé</a:t>
            </a:r>
            <a:r>
              <a:rPr lang="fr-FR" sz="1800" i="1" dirty="0">
                <a:latin typeface="Franklin Gothic Book" panose="020B0503020102020204" pitchFamily="34" charset="0"/>
              </a:rPr>
              <a:t>, 4 organisateurs de l’activité de travail:</a:t>
            </a:r>
          </a:p>
          <a:p>
            <a:pPr lvl="2"/>
            <a:r>
              <a:rPr lang="fr-FR" sz="1600" i="1" dirty="0">
                <a:latin typeface="Franklin Gothic Book" panose="020B0503020102020204" pitchFamily="34" charset="0"/>
              </a:rPr>
              <a:t>Clot (2008): instances personnelle, interpersonnelle, </a:t>
            </a:r>
            <a:r>
              <a:rPr lang="fr-FR" sz="1600" i="1" dirty="0" err="1">
                <a:latin typeface="Franklin Gothic Book" panose="020B0503020102020204" pitchFamily="34" charset="0"/>
              </a:rPr>
              <a:t>transpersonnelle</a:t>
            </a:r>
            <a:r>
              <a:rPr lang="fr-FR" sz="1600" i="1" dirty="0">
                <a:latin typeface="Franklin Gothic Book" panose="020B0503020102020204" pitchFamily="34" charset="0"/>
              </a:rPr>
              <a:t>, impersonnelle)</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Par exemple, l’ENS est d’abord préoccupé par </a:t>
            </a:r>
            <a:r>
              <a:rPr lang="fr-FR" sz="1200" u="sng" kern="1200" dirty="0">
                <a:solidFill>
                  <a:schemeClr val="tx1"/>
                </a:solidFill>
                <a:effectLst/>
                <a:latin typeface="+mn-lt"/>
                <a:ea typeface="+mn-ea"/>
                <a:cs typeface="+mn-cs"/>
              </a:rPr>
              <a:t>des motifs liés à la prévention des frictions ou conflits entre élèves</a:t>
            </a:r>
            <a:r>
              <a:rPr lang="fr-FR" sz="1200" kern="1200" dirty="0">
                <a:solidFill>
                  <a:schemeClr val="tx1"/>
                </a:solidFill>
                <a:effectLst/>
                <a:latin typeface="+mn-lt"/>
                <a:ea typeface="+mn-ea"/>
                <a:cs typeface="+mn-cs"/>
              </a:rPr>
              <a:t>, puis par </a:t>
            </a:r>
            <a:r>
              <a:rPr lang="fr-FR" sz="1200" u="sng" kern="1200" dirty="0">
                <a:solidFill>
                  <a:schemeClr val="tx1"/>
                </a:solidFill>
                <a:effectLst/>
                <a:latin typeface="+mn-lt"/>
                <a:ea typeface="+mn-ea"/>
                <a:cs typeface="+mn-cs"/>
              </a:rPr>
              <a:t>des motifs d’engagement</a:t>
            </a:r>
            <a:r>
              <a:rPr lang="fr-FR" sz="1200" kern="1200" dirty="0">
                <a:solidFill>
                  <a:schemeClr val="tx1"/>
                </a:solidFill>
                <a:effectLst/>
                <a:latin typeface="+mn-lt"/>
                <a:ea typeface="+mn-ea"/>
                <a:cs typeface="+mn-cs"/>
              </a:rPr>
              <a:t>, puis encore </a:t>
            </a:r>
            <a:r>
              <a:rPr lang="fr-FR" sz="1200" u="sng" kern="1200" dirty="0">
                <a:solidFill>
                  <a:schemeClr val="tx1"/>
                </a:solidFill>
                <a:effectLst/>
                <a:latin typeface="+mn-lt"/>
                <a:ea typeface="+mn-ea"/>
                <a:cs typeface="+mn-cs"/>
              </a:rPr>
              <a:t>par des motifs d’amélioration d’apprentissage et d’un accroissement de l’efficience</a:t>
            </a:r>
            <a:r>
              <a:rPr lang="fr-FR" sz="1200" kern="1200" dirty="0">
                <a:solidFill>
                  <a:schemeClr val="tx1"/>
                </a:solidFill>
                <a:effectLst/>
                <a:latin typeface="+mn-lt"/>
                <a:ea typeface="+mn-ea"/>
                <a:cs typeface="+mn-cs"/>
              </a:rPr>
              <a:t> (qui se révèle par la maîtrise de nouvelles opérations pour atteindre les buts).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lvl="0" indent="0">
              <a:lnSpc>
                <a:spcPct val="150000"/>
              </a:lnSpc>
              <a:buFont typeface="Arial" panose="020B0604020202020204" pitchFamily="34" charset="0"/>
              <a:buNone/>
            </a:pPr>
            <a:r>
              <a:rPr lang="fr-CH" sz="1200" i="1" u="sng" dirty="0">
                <a:solidFill>
                  <a:schemeClr val="tx1"/>
                </a:solidFill>
                <a:latin typeface="Times New Roman" charset="0"/>
                <a:cs typeface="Times New Roman" charset="0"/>
              </a:rPr>
              <a:t>Règle: </a:t>
            </a:r>
            <a:r>
              <a:rPr lang="fr-CH" sz="1200" i="1" u="none" dirty="0">
                <a:solidFill>
                  <a:schemeClr val="tx1"/>
                </a:solidFill>
                <a:latin typeface="Times New Roman" charset="0"/>
                <a:cs typeface="Times New Roman" charset="0"/>
              </a:rPr>
              <a:t>sécurité ex: saut de mouton. </a:t>
            </a:r>
          </a:p>
          <a:p>
            <a:pPr marL="0" lvl="0" indent="0">
              <a:lnSpc>
                <a:spcPct val="150000"/>
              </a:lnSpc>
              <a:buFont typeface="Arial" panose="020B0604020202020204" pitchFamily="34" charset="0"/>
              <a:buNone/>
            </a:pPr>
            <a:r>
              <a:rPr lang="fr-CH" sz="1200" i="1" u="none" dirty="0">
                <a:solidFill>
                  <a:schemeClr val="tx1"/>
                </a:solidFill>
                <a:latin typeface="Times New Roman" charset="0"/>
                <a:cs typeface="Times New Roman" charset="0"/>
              </a:rPr>
              <a:t>Activité empêchée faire des groupes non affinitaire: élèves ne vont pas être d’accord</a:t>
            </a:r>
          </a:p>
          <a:p>
            <a:pPr marL="0" lvl="0" indent="0">
              <a:lnSpc>
                <a:spcPct val="150000"/>
              </a:lnSpc>
              <a:buFont typeface="Arial" panose="020B0604020202020204" pitchFamily="34" charset="0"/>
              <a:buNone/>
            </a:pPr>
            <a:r>
              <a:rPr lang="fr-CH" sz="1200" i="1" u="none" dirty="0">
                <a:solidFill>
                  <a:schemeClr val="tx1"/>
                </a:solidFill>
                <a:latin typeface="Times New Roman" charset="0"/>
                <a:cs typeface="Times New Roman" charset="0"/>
              </a:rPr>
              <a:t>Motifs: plaisir et apprentissage</a:t>
            </a:r>
            <a:endParaRPr lang="fr-CH" i="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lvl="0" indent="0">
              <a:lnSpc>
                <a:spcPct val="150000"/>
              </a:lnSpc>
              <a:buFont typeface="Arial" panose="020B0604020202020204" pitchFamily="34" charset="0"/>
              <a:buNone/>
            </a:pPr>
            <a:endParaRPr lang="fr-FR" altLang="fr-FR" sz="1200" dirty="0">
              <a:solidFill>
                <a:srgbClr val="000000"/>
              </a:solidFill>
            </a:endParaRPr>
          </a:p>
          <a:p>
            <a:r>
              <a:rPr lang="fr-FR" sz="1400" b="1" kern="1200" dirty="0">
                <a:solidFill>
                  <a:schemeClr val="tx1"/>
                </a:solidFill>
                <a:effectLst/>
                <a:latin typeface="+mn-lt"/>
                <a:ea typeface="+mn-ea"/>
                <a:cs typeface="+mn-cs"/>
              </a:rPr>
              <a:t>*</a:t>
            </a:r>
            <a:r>
              <a:rPr lang="fr-FR" sz="1400" b="1" kern="1200" dirty="0" err="1">
                <a:solidFill>
                  <a:schemeClr val="tx1"/>
                </a:solidFill>
                <a:effectLst/>
                <a:latin typeface="+mn-lt"/>
                <a:ea typeface="+mn-ea"/>
                <a:cs typeface="+mn-cs"/>
              </a:rPr>
              <a:t>Perezhivanie</a:t>
            </a:r>
            <a:r>
              <a:rPr lang="fr-FR" sz="1400" b="1" kern="1200" dirty="0">
                <a:solidFill>
                  <a:schemeClr val="tx1"/>
                </a:solidFill>
                <a:effectLst/>
                <a:latin typeface="+mn-lt"/>
                <a:ea typeface="+mn-ea"/>
                <a:cs typeface="+mn-cs"/>
              </a:rPr>
              <a:t>: Ce terme évoque une discontinuité où le sujet est affecté par un événement extérieur. Il désigne ainsi le vécu et le ressenti du sujet en relation avec cet événement extérieur, le plus souvent vécu comme perturbant (</a:t>
            </a:r>
            <a:r>
              <a:rPr lang="fr-FR" sz="1400" b="1" kern="1200" dirty="0" err="1">
                <a:solidFill>
                  <a:schemeClr val="tx1"/>
                </a:solidFill>
                <a:effectLst/>
                <a:latin typeface="+mn-lt"/>
                <a:ea typeface="+mn-ea"/>
                <a:cs typeface="+mn-cs"/>
              </a:rPr>
              <a:t>Veresov</a:t>
            </a:r>
            <a:r>
              <a:rPr lang="fr-FR" sz="1400" b="1" kern="1200" dirty="0">
                <a:solidFill>
                  <a:schemeClr val="tx1"/>
                </a:solidFill>
                <a:effectLst/>
                <a:latin typeface="+mn-lt"/>
                <a:ea typeface="+mn-ea"/>
                <a:cs typeface="+mn-cs"/>
              </a:rPr>
              <a:t>, 2014). </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 La clinique de l’activité prend en compte toute l’activité d’un travailleur et ne dissocie</a:t>
            </a:r>
            <a:r>
              <a:rPr lang="fr-FR" sz="1200" b="0" i="0" kern="1200" baseline="0" dirty="0">
                <a:solidFill>
                  <a:schemeClr val="tx1"/>
                </a:solidFill>
                <a:effectLst/>
                <a:latin typeface="+mn-lt"/>
                <a:ea typeface="+mn-ea"/>
                <a:cs typeface="+mn-cs"/>
              </a:rPr>
              <a:t> pas les émotions de la cognition. Tous 2 faisant partie intégrante de l’activité. Elle prend en compte toute l’activité, y compris la part empêchée de l’activité, c’est-à-dire l’activité réelle et pas seulement celle réalisée.</a:t>
            </a:r>
            <a:endParaRPr lang="fr-FR" sz="1200" b="0" i="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Clot (2008) se réfère à Spinoza pour rappeler que le développement du pouvoir d’agir est indissociable du pouvoir d’être affecté : </a:t>
            </a:r>
          </a:p>
          <a:p>
            <a:r>
              <a:rPr lang="fr-FR" sz="1200" kern="1200" dirty="0">
                <a:solidFill>
                  <a:schemeClr val="tx1"/>
                </a:solidFill>
                <a:effectLst/>
                <a:latin typeface="+mn-lt"/>
                <a:ea typeface="+mn-ea"/>
                <a:cs typeface="+mn-cs"/>
              </a:rPr>
              <a:t>Le développement du pouvoir d’agir n’est possible que grâce à un autre développement : celui du pouvoir d’être affecté, c’est-à-dire grâce à la reconquête d’une palette subjective de possibilités souvent insoupçonnée, plasticité qui permet de voir autrement ce qui est réalisable dans le milieu professionnel. </a:t>
            </a:r>
          </a:p>
          <a:p>
            <a:endParaRPr lang="fr-FR" sz="1200" kern="1200" dirty="0">
              <a:solidFill>
                <a:schemeClr val="tx1"/>
              </a:solidFill>
              <a:effectLst/>
              <a:latin typeface="+mn-lt"/>
              <a:ea typeface="+mn-ea"/>
              <a:cs typeface="+mn-cs"/>
            </a:endParaRPr>
          </a:p>
          <a:p>
            <a:r>
              <a:rPr lang="fr-FR" dirty="0"/>
              <a:t>Qu’est que le « </a:t>
            </a:r>
            <a:r>
              <a:rPr lang="fr-FR" b="1" dirty="0">
                <a:solidFill>
                  <a:srgbClr val="7030A0"/>
                </a:solidFill>
              </a:rPr>
              <a:t>pouvoir d’agir</a:t>
            </a:r>
            <a:r>
              <a:rPr lang="fr-FR" dirty="0"/>
              <a:t> »?</a:t>
            </a:r>
          </a:p>
          <a:p>
            <a:r>
              <a:rPr lang="fr-FR" dirty="0"/>
              <a:t>Nous empruntons la définition à Clot (1999):</a:t>
            </a:r>
          </a:p>
          <a:p>
            <a:r>
              <a:rPr lang="fr-FR" i="1" dirty="0"/>
              <a:t>Le pouvoir d’agir mesure le rayon d’action effectif du sujet ou des sujets dans leurs milieux professionnels habituels. Il est hétérogène et augmente ou diminue en fonction de l’alternance fonctionnelle entre le sens et l’efficience de l’action.</a:t>
            </a:r>
          </a:p>
          <a:p>
            <a:r>
              <a:rPr lang="fr-FR" i="1" dirty="0"/>
              <a:t>Le pouvoir d’agir signe l’efficacité dynamique de l’activité, ses métamorphoses entre sens et efficience</a:t>
            </a:r>
          </a:p>
          <a:p>
            <a:r>
              <a:rPr lang="fr-FR" i="1" dirty="0"/>
              <a:t>C’est un processus classique d’établissement de liaisons nouvelles dans et par l’activité (</a:t>
            </a:r>
            <a:r>
              <a:rPr lang="is-IS" i="1" dirty="0"/>
              <a:t>…) </a:t>
            </a:r>
            <a:r>
              <a:rPr lang="fr-FR" i="1" dirty="0"/>
              <a:t>coloré d’émotions</a:t>
            </a:r>
            <a:r>
              <a:rPr lang="fr-FR" dirty="0"/>
              <a:t> (Clot, 2008, p. 14).    </a:t>
            </a:r>
          </a:p>
          <a:p>
            <a:endParaRPr lang="fr-FR" sz="1200" kern="1200" dirty="0">
              <a:solidFill>
                <a:schemeClr val="tx1"/>
              </a:solidFill>
              <a:effectLst/>
              <a:latin typeface="+mn-lt"/>
              <a:ea typeface="+mn-ea"/>
              <a:cs typeface="+mn-cs"/>
            </a:endParaRPr>
          </a:p>
          <a:p>
            <a:pPr marL="0" indent="0">
              <a:buNone/>
            </a:pPr>
            <a:r>
              <a:rPr lang="fr-CH" dirty="0"/>
              <a:t>Le CHAT</a:t>
            </a:r>
          </a:p>
          <a:p>
            <a:r>
              <a:rPr lang="fr-CH" dirty="0"/>
              <a:t> définit le </a:t>
            </a:r>
            <a:r>
              <a:rPr lang="fr-CH" i="1" u="sng" dirty="0"/>
              <a:t>développement</a:t>
            </a:r>
            <a:r>
              <a:rPr lang="fr-CH" dirty="0"/>
              <a:t> professionnel (intériorisation de </a:t>
            </a:r>
            <a:r>
              <a:rPr lang="fr-CH" i="1" u="sng" dirty="0"/>
              <a:t>signes culturels</a:t>
            </a:r>
            <a:r>
              <a:rPr lang="fr-CH" dirty="0"/>
              <a:t>, ici des règles de métier ou des savoirs professionnels)</a:t>
            </a:r>
          </a:p>
          <a:p>
            <a:r>
              <a:rPr lang="fr-CH" dirty="0"/>
              <a:t>pose que ce développement est lié au pouvoir d’être affecté (moments </a:t>
            </a:r>
            <a:r>
              <a:rPr lang="fr-CH" i="1" u="sng" dirty="0"/>
              <a:t>d’auto-affectation</a:t>
            </a:r>
            <a:r>
              <a:rPr lang="fr-CH" dirty="0"/>
              <a:t>) lors de </a:t>
            </a:r>
            <a:r>
              <a:rPr lang="fr-CH" i="1" u="sng" dirty="0" err="1"/>
              <a:t>perezhivanie</a:t>
            </a:r>
            <a:endParaRPr lang="fr-CH" i="1" u="sng" dirty="0"/>
          </a:p>
          <a:p>
            <a:r>
              <a:rPr lang="fr-CH" dirty="0"/>
              <a:t>Les dilemmes liés à des préoccupations simultanées sont traduits par : les </a:t>
            </a:r>
            <a:r>
              <a:rPr lang="fr-CH" i="1" u="sng" dirty="0"/>
              <a:t>conflits </a:t>
            </a:r>
            <a:r>
              <a:rPr lang="fr-CH" i="1" u="sng" dirty="0" err="1"/>
              <a:t>intra-psychiques</a:t>
            </a:r>
            <a:r>
              <a:rPr lang="fr-CH" i="1" u="sng" dirty="0"/>
              <a:t> </a:t>
            </a:r>
            <a:r>
              <a:rPr lang="fr-CH" dirty="0"/>
              <a:t>sont liés à des </a:t>
            </a:r>
            <a:r>
              <a:rPr lang="fr-CH" i="1" u="sng" dirty="0"/>
              <a:t>motifs d’agir </a:t>
            </a:r>
            <a:r>
              <a:rPr lang="fr-CH" dirty="0"/>
              <a:t>concurrents et au décalage entre </a:t>
            </a:r>
            <a:r>
              <a:rPr lang="fr-CH" i="1" u="sng" dirty="0"/>
              <a:t>activité réelle </a:t>
            </a:r>
            <a:r>
              <a:rPr lang="fr-CH" dirty="0"/>
              <a:t>et </a:t>
            </a:r>
            <a:r>
              <a:rPr lang="fr-CH" i="1" u="sng" dirty="0"/>
              <a:t>activité réalisée.</a:t>
            </a:r>
          </a:p>
          <a:p>
            <a:r>
              <a:rPr lang="fr-CH" dirty="0"/>
              <a:t>L’imprévisibilité des situations de classe implique des connaissances professionnelles (traduites par </a:t>
            </a:r>
            <a:r>
              <a:rPr lang="fr-CH" i="1" u="sng" dirty="0"/>
              <a:t>outils opérations</a:t>
            </a:r>
            <a:r>
              <a:rPr lang="fr-CH"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fr-CH"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CH" sz="1200" kern="1200" dirty="0">
                <a:solidFill>
                  <a:schemeClr val="tx1"/>
                </a:solidFill>
                <a:effectLst/>
                <a:latin typeface="+mn-lt"/>
                <a:ea typeface="+mn-ea"/>
                <a:cs typeface="+mn-cs"/>
              </a:rPr>
              <a:t>ERGONOMIE: </a:t>
            </a:r>
            <a:r>
              <a:rPr lang="fr-FR" sz="1200" kern="1200" dirty="0">
                <a:solidFill>
                  <a:schemeClr val="tx1"/>
                </a:solidFill>
                <a:effectLst/>
                <a:latin typeface="+mn-lt"/>
                <a:ea typeface="+mn-ea"/>
                <a:cs typeface="+mn-cs"/>
              </a:rPr>
              <a:t>De l’ergonomie, trois champs paraissent indispensables à notre recherche : celui des prescriptions, celui qui identifie la différence entre le travail réel et le travail réalisé et celui de la </a:t>
            </a:r>
            <a:r>
              <a:rPr lang="fr-FR" sz="1200" kern="1200" dirty="0" err="1">
                <a:solidFill>
                  <a:schemeClr val="tx1"/>
                </a:solidFill>
                <a:effectLst/>
                <a:latin typeface="+mn-lt"/>
                <a:ea typeface="+mn-ea"/>
                <a:cs typeface="+mn-cs"/>
              </a:rPr>
              <a:t>renormalisation</a:t>
            </a:r>
            <a:r>
              <a:rPr lang="fr-FR" sz="1200" kern="1200" dirty="0">
                <a:solidFill>
                  <a:schemeClr val="tx1"/>
                </a:solidFill>
                <a:effectLst/>
                <a:latin typeface="+mn-lt"/>
                <a:ea typeface="+mn-ea"/>
                <a:cs typeface="+mn-cs"/>
              </a:rPr>
              <a:t>.</a:t>
            </a:r>
            <a:r>
              <a:rPr lang="fr-FR" dirty="0">
                <a:effectLst/>
              </a:rPr>
              <a:t> </a:t>
            </a:r>
            <a:r>
              <a:rPr lang="fr-FR" sz="1200" kern="1200" dirty="0">
                <a:solidFill>
                  <a:schemeClr val="tx1"/>
                </a:solidFill>
                <a:effectLst/>
                <a:latin typeface="+mn-lt"/>
                <a:ea typeface="+mn-ea"/>
                <a:cs typeface="+mn-cs"/>
              </a:rPr>
              <a:t>L’ergonomie met en évidence que le travailleur ne fait jamais exactement ce qui lui est demandé. Pour garder sa santé, il adapte la prescription à lui, à son contexte et ses contraintes, il </a:t>
            </a:r>
            <a:r>
              <a:rPr lang="fr-FR" sz="1200" kern="1200" dirty="0" err="1">
                <a:solidFill>
                  <a:schemeClr val="tx1"/>
                </a:solidFill>
                <a:effectLst/>
                <a:latin typeface="+mn-lt"/>
                <a:ea typeface="+mn-ea"/>
                <a:cs typeface="+mn-cs"/>
              </a:rPr>
              <a:t>renormalise</a:t>
            </a:r>
            <a:r>
              <a:rPr lang="fr-FR" sz="1200" kern="1200" dirty="0">
                <a:solidFill>
                  <a:schemeClr val="tx1"/>
                </a:solidFill>
                <a:effectLst/>
                <a:latin typeface="+mn-lt"/>
                <a:ea typeface="+mn-ea"/>
                <a:cs typeface="+mn-cs"/>
              </a:rPr>
              <a:t> cette prescription.</a:t>
            </a:r>
            <a:r>
              <a:rPr lang="fr-FR" dirty="0">
                <a:effectLst/>
              </a:rPr>
              <a:t> </a:t>
            </a:r>
          </a:p>
          <a:p>
            <a:pPr marL="0" lvl="0" indent="0">
              <a:lnSpc>
                <a:spcPct val="150000"/>
              </a:lnSpc>
              <a:buFont typeface="Arial" panose="020B0604020202020204" pitchFamily="34" charset="0"/>
              <a:buNone/>
            </a:pPr>
            <a:endParaRPr lang="fr-CH" sz="1200" i="1" u="sng" dirty="0">
              <a:solidFill>
                <a:schemeClr val="tx1"/>
              </a:solidFill>
              <a:latin typeface="Times New Roman" charset="0"/>
              <a:cs typeface="Times New Roman" charset="0"/>
            </a:endParaRPr>
          </a:p>
          <a:p>
            <a:pPr marL="0" lvl="0" indent="0">
              <a:lnSpc>
                <a:spcPct val="150000"/>
              </a:lnSpc>
              <a:buFont typeface="Arial" panose="020B0604020202020204" pitchFamily="34" charset="0"/>
              <a:buNone/>
            </a:pPr>
            <a:endParaRPr lang="fr-FR" altLang="fr-FR" sz="1200" dirty="0">
              <a:solidFill>
                <a:srgbClr val="000000"/>
              </a:solidFill>
            </a:endParaRPr>
          </a:p>
          <a:p>
            <a:pPr marL="0" lvl="0" indent="0">
              <a:lnSpc>
                <a:spcPct val="150000"/>
              </a:lnSpc>
              <a:buFont typeface="Arial" panose="020B0604020202020204" pitchFamily="34" charset="0"/>
              <a:buNone/>
            </a:pPr>
            <a:r>
              <a:rPr lang="fr-FR" altLang="fr-FR" sz="1200" dirty="0">
                <a:solidFill>
                  <a:srgbClr val="000000"/>
                </a:solidFill>
              </a:rPr>
              <a:t>A noter que pour Leontiev, les « motifs » </a:t>
            </a:r>
            <a:r>
              <a:rPr lang="fr-FR" altLang="fr-FR" sz="1200" u="sng" dirty="0">
                <a:solidFill>
                  <a:srgbClr val="000000"/>
                </a:solidFill>
              </a:rPr>
              <a:t>du sujet </a:t>
            </a:r>
            <a:r>
              <a:rPr lang="fr-FR" altLang="fr-FR" sz="1200" dirty="0">
                <a:solidFill>
                  <a:srgbClr val="000000"/>
                </a:solidFill>
              </a:rPr>
              <a:t>sont toujours l’écho des motifs </a:t>
            </a:r>
            <a:r>
              <a:rPr lang="fr-FR" altLang="fr-FR" sz="1200" u="sng" dirty="0">
                <a:solidFill>
                  <a:srgbClr val="000000"/>
                </a:solidFill>
              </a:rPr>
              <a:t>des autres </a:t>
            </a:r>
            <a:r>
              <a:rPr lang="fr-FR" altLang="fr-FR" sz="1200" dirty="0">
                <a:solidFill>
                  <a:srgbClr val="000000"/>
                </a:solidFill>
              </a:rPr>
              <a:t>(j’ai envie de dire, dans la situation de travail, l’écho des motifs du collectif de travail)</a:t>
            </a:r>
          </a:p>
          <a:p>
            <a:pPr marL="0" lvl="0" indent="0">
              <a:lnSpc>
                <a:spcPct val="150000"/>
              </a:lnSpc>
              <a:buFont typeface="Arial" panose="020B0604020202020204" pitchFamily="34" charset="0"/>
              <a:buNone/>
            </a:pPr>
            <a:r>
              <a:rPr lang="fr-FR" altLang="fr-FR" sz="1200" b="1" dirty="0">
                <a:solidFill>
                  <a:srgbClr val="000000"/>
                </a:solidFill>
              </a:rPr>
              <a:t>L’outil présenté dans ce cours est inspiré de cette conception de Leontiev (psychologue) selon laquelle l’activité humaine met en lien des actions avec d’une part les motifs, d’autre part des opérations (c’est-à-dire des instruments, des outils). Le </a:t>
            </a:r>
            <a:r>
              <a:rPr lang="fr-FR" altLang="fr-FR" sz="1200" b="1" dirty="0" err="1">
                <a:solidFill>
                  <a:srgbClr val="000000"/>
                </a:solidFill>
              </a:rPr>
              <a:t>dévt</a:t>
            </a:r>
            <a:r>
              <a:rPr lang="fr-FR" altLang="fr-FR" sz="1200" b="1" dirty="0">
                <a:solidFill>
                  <a:srgbClr val="000000"/>
                </a:solidFill>
              </a:rPr>
              <a:t> de la personne est donc indexé au </a:t>
            </a:r>
            <a:r>
              <a:rPr lang="fr-FR" altLang="fr-FR" sz="1200" b="1" u="sng" dirty="0">
                <a:solidFill>
                  <a:srgbClr val="000000"/>
                </a:solidFill>
              </a:rPr>
              <a:t>sens</a:t>
            </a:r>
            <a:r>
              <a:rPr lang="fr-FR" altLang="fr-FR" sz="1200" b="1" dirty="0">
                <a:solidFill>
                  <a:srgbClr val="000000"/>
                </a:solidFill>
              </a:rPr>
              <a:t> qu’il donne à ses actions et à son </a:t>
            </a:r>
            <a:r>
              <a:rPr lang="fr-FR" altLang="fr-FR" sz="1200" b="1" u="sng" dirty="0">
                <a:solidFill>
                  <a:srgbClr val="000000"/>
                </a:solidFill>
              </a:rPr>
              <a:t>efficience </a:t>
            </a:r>
            <a:r>
              <a:rPr lang="fr-FR" altLang="fr-FR" sz="1200" b="1" dirty="0">
                <a:solidFill>
                  <a:srgbClr val="000000"/>
                </a:solidFill>
              </a:rPr>
              <a:t>(pouvoir d’action) </a:t>
            </a:r>
          </a:p>
          <a:p>
            <a:pPr marL="0" lvl="0" indent="0">
              <a:lnSpc>
                <a:spcPct val="150000"/>
              </a:lnSpc>
              <a:buFont typeface="Arial" panose="020B0604020202020204" pitchFamily="34" charset="0"/>
              <a:buNone/>
            </a:pPr>
            <a:endParaRPr lang="fr-FR" sz="1200" dirty="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5</a:t>
            </a:fld>
            <a:endParaRPr lang="fr-FR"/>
          </a:p>
        </p:txBody>
      </p:sp>
    </p:spTree>
    <p:extLst>
      <p:ext uri="{BB962C8B-B14F-4D97-AF65-F5344CB8AC3E}">
        <p14:creationId xmlns:p14="http://schemas.microsoft.com/office/powerpoint/2010/main" val="230179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baseline="0" dirty="0"/>
              <a:t>Que c’est que coopérer? Que font les élèves et la façon dont ils interagissent quand ils “coopèrent” ou qu’ils sont supposés le faire.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Pressenti professionnel: pourquoi ce sujet?</a:t>
            </a: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dirty="0">
                <a:latin typeface="Franklin Gothic Book" panose="020B0503020102020204" pitchFamily="34" charset="0"/>
              </a:rPr>
              <a:t>La difficulté à analyser finement les dispositifs </a:t>
            </a:r>
            <a:r>
              <a:rPr lang="fr-FR" sz="1200" dirty="0">
                <a:solidFill>
                  <a:schemeClr val="tx1"/>
                </a:solidFill>
                <a:latin typeface="Franklin Gothic Book" panose="020B0503020102020204" pitchFamily="34" charset="0"/>
              </a:rPr>
              <a:t>coopératif provient </a:t>
            </a:r>
            <a:r>
              <a:rPr lang="fr-FR" sz="1200" dirty="0">
                <a:latin typeface="Franklin Gothic Book" panose="020B0503020102020204" pitchFamily="34" charset="0"/>
              </a:rPr>
              <a:t>d’abord de la confusion des vocables (interactions, collaboration, coopération, …) qui cache des visées implicites différentes;</a:t>
            </a:r>
            <a:endParaRPr lang="fr-FR"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H" sz="1200" dirty="0">
                <a:latin typeface="Franklin Gothic Book" panose="020B0503020102020204" pitchFamily="34" charset="0"/>
              </a:rPr>
              <a:t>Le peu d’indications précises à disposition dans les textes officiels et dans les approches didactiques les plus courantes sur les outils à mettre en œuvre pour faire coopérer les élèves en EPS;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H" sz="1200" dirty="0">
                <a:latin typeface="Franklin Gothic Book" panose="020B0503020102020204" pitchFamily="34" charset="0"/>
              </a:rPr>
              <a:t>ENS pas affectés au départ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fr-CH" sz="1200" dirty="0">
              <a:solidFill>
                <a:srgbClr val="FF0000"/>
              </a:solidFill>
              <a:latin typeface="Franklin Gothic Book" panose="020B0503020102020204" pitchFamily="34" charset="0"/>
            </a:endParaRPr>
          </a:p>
          <a:p>
            <a:r>
              <a:rPr lang="fr-FR" sz="1200" kern="1200" dirty="0">
                <a:solidFill>
                  <a:schemeClr val="tx1"/>
                </a:solidFill>
                <a:effectLst/>
                <a:latin typeface="+mn-lt"/>
                <a:ea typeface="+mn-ea"/>
                <a:cs typeface="+mn-cs"/>
              </a:rPr>
              <a:t>Cette thèse porte de ce fait </a:t>
            </a:r>
            <a:r>
              <a:rPr lang="fr-FR" sz="1200" b="1" kern="1200" dirty="0">
                <a:solidFill>
                  <a:schemeClr val="tx1"/>
                </a:solidFill>
                <a:effectLst/>
                <a:latin typeface="+mn-lt"/>
                <a:ea typeface="+mn-ea"/>
                <a:cs typeface="+mn-cs"/>
              </a:rPr>
              <a:t>sur l’analyse de l’activité des enseignants d’EPS qui mettent en œuvre des dispositifs coopératifs entre élèves, afin de mieux comprendre les résistances et les moyens de les dépasser. </a:t>
            </a:r>
          </a:p>
          <a:p>
            <a:endParaRPr lang="fr-FR" sz="1200" b="1" kern="1200" dirty="0">
              <a:solidFill>
                <a:schemeClr val="tx1"/>
              </a:solidFill>
              <a:effectLst/>
              <a:latin typeface="+mn-lt"/>
              <a:ea typeface="+mn-ea"/>
              <a:cs typeface="+mn-cs"/>
            </a:endParaRPr>
          </a:p>
          <a:p>
            <a:r>
              <a:rPr lang="fr-CH" sz="1200" b="0" i="0" kern="1200" dirty="0">
                <a:solidFill>
                  <a:schemeClr val="tx1"/>
                </a:solidFill>
                <a:effectLst/>
                <a:latin typeface="+mn-lt"/>
                <a:ea typeface="+mn-ea"/>
                <a:cs typeface="+mn-cs"/>
              </a:rPr>
              <a:t>c’est une équipe qui s’intéresse au </a:t>
            </a:r>
            <a:r>
              <a:rPr lang="fr-CH" sz="1200" b="0" i="0" kern="1200" dirty="0" err="1">
                <a:solidFill>
                  <a:schemeClr val="tx1"/>
                </a:solidFill>
                <a:effectLst/>
                <a:latin typeface="+mn-lt"/>
                <a:ea typeface="+mn-ea"/>
                <a:cs typeface="+mn-cs"/>
              </a:rPr>
              <a:t>devt</a:t>
            </a:r>
            <a:r>
              <a:rPr lang="fr-CH" sz="1200" b="0" i="0" kern="1200" dirty="0">
                <a:solidFill>
                  <a:schemeClr val="tx1"/>
                </a:solidFill>
                <a:effectLst/>
                <a:latin typeface="+mn-lt"/>
                <a:ea typeface="+mn-ea"/>
                <a:cs typeface="+mn-cs"/>
              </a:rPr>
              <a:t> des EN. </a:t>
            </a:r>
            <a:r>
              <a:rPr lang="fr-CH" sz="1200" b="0" i="0" kern="1200" dirty="0" err="1">
                <a:solidFill>
                  <a:schemeClr val="tx1"/>
                </a:solidFill>
                <a:effectLst/>
                <a:latin typeface="+mn-lt"/>
                <a:ea typeface="+mn-ea"/>
                <a:cs typeface="+mn-cs"/>
              </a:rPr>
              <a:t>jUSTEMENT</a:t>
            </a:r>
            <a:r>
              <a:rPr lang="fr-CH" sz="1200" b="0" i="0" kern="1200" dirty="0">
                <a:solidFill>
                  <a:schemeClr val="tx1"/>
                </a:solidFill>
                <a:effectLst/>
                <a:latin typeface="+mn-lt"/>
                <a:ea typeface="+mn-ea"/>
                <a:cs typeface="+mn-cs"/>
              </a:rPr>
              <a:t> IL EST </a:t>
            </a:r>
            <a:r>
              <a:rPr lang="fr-CH" sz="1200" b="0" i="0" kern="1200" dirty="0" err="1">
                <a:solidFill>
                  <a:schemeClr val="tx1"/>
                </a:solidFill>
                <a:effectLst/>
                <a:latin typeface="+mn-lt"/>
                <a:ea typeface="+mn-ea"/>
                <a:cs typeface="+mn-cs"/>
              </a:rPr>
              <a:t>INTéRESSANT</a:t>
            </a:r>
            <a:r>
              <a:rPr lang="fr-CH" sz="1200" b="0" i="0" kern="1200" dirty="0">
                <a:solidFill>
                  <a:schemeClr val="tx1"/>
                </a:solidFill>
                <a:effectLst/>
                <a:latin typeface="+mn-lt"/>
                <a:ea typeface="+mn-ea"/>
                <a:cs typeface="+mn-cs"/>
              </a:rPr>
              <a:t> DE MONTRER PLES </a:t>
            </a:r>
            <a:r>
              <a:rPr lang="fr-CH" sz="1200" b="0" i="0" kern="1200" dirty="0" err="1">
                <a:solidFill>
                  <a:schemeClr val="tx1"/>
                </a:solidFill>
                <a:effectLst/>
                <a:latin typeface="+mn-lt"/>
                <a:ea typeface="+mn-ea"/>
                <a:cs typeface="+mn-cs"/>
              </a:rPr>
              <a:t>DIFFéRENCES</a:t>
            </a:r>
            <a:r>
              <a:rPr lang="fr-CH" sz="1200" b="0" i="0" kern="1200" dirty="0">
                <a:solidFill>
                  <a:schemeClr val="tx1"/>
                </a:solidFill>
                <a:effectLst/>
                <a:latin typeface="+mn-lt"/>
                <a:ea typeface="+mn-ea"/>
                <a:cs typeface="+mn-cs"/>
              </a:rPr>
              <a:t>, PAR LES DIFFERENCES D’AFFECTATION dans les deux études.</a:t>
            </a:r>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6</a:t>
            </a:fld>
            <a:endParaRPr lang="fr-FR"/>
          </a:p>
        </p:txBody>
      </p:sp>
    </p:spTree>
    <p:extLst>
      <p:ext uri="{BB962C8B-B14F-4D97-AF65-F5344CB8AC3E}">
        <p14:creationId xmlns:p14="http://schemas.microsoft.com/office/powerpoint/2010/main" val="142768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BUT: trouver des Indicateurs de développement professionnel</a:t>
            </a:r>
          </a:p>
          <a:p>
            <a:pPr marL="0" indent="0">
              <a:buNone/>
            </a:pPr>
            <a:r>
              <a:rPr lang="fr-FR" sz="1200" b="0" kern="1200" baseline="0" dirty="0">
                <a:solidFill>
                  <a:schemeClr val="tx1"/>
                </a:solidFill>
                <a:effectLst/>
                <a:latin typeface="+mn-lt"/>
                <a:ea typeface="+mn-ea"/>
                <a:cs typeface="+mn-cs"/>
              </a:rPr>
              <a:t>Cette recherche n’impose pas les modèles coopératifs que nous avons vu dans la revue de littérature aux ENS. Le contrat entre eux et moi est d’observer et d’essayer de mettre en place des dispositifs coopératifs lorsqu’ils enseignent</a:t>
            </a:r>
            <a:endParaRPr lang="fr-FR" b="1" dirty="0">
              <a:latin typeface="Franklin Gothic Book" panose="020B0503020102020204" pitchFamily="34" charset="0"/>
            </a:endParaRPr>
          </a:p>
          <a:p>
            <a:pPr marL="0" indent="0">
              <a:buNone/>
            </a:pPr>
            <a:endParaRPr lang="fr-FR" b="1" dirty="0">
              <a:latin typeface="Franklin Gothic Book" panose="020B0503020102020204" pitchFamily="34" charset="0"/>
            </a:endParaRPr>
          </a:p>
          <a:p>
            <a:pPr marL="0" indent="0">
              <a:buNone/>
            </a:pPr>
            <a:r>
              <a:rPr lang="fr-FR" b="1" dirty="0">
                <a:latin typeface="Franklin Gothic Book" panose="020B0503020102020204" pitchFamily="34" charset="0"/>
              </a:rPr>
              <a:t>METHODE 1, qualitative, longitudinale sur l’analyse de l’activité, méthode transformative</a:t>
            </a:r>
          </a:p>
          <a:p>
            <a:r>
              <a:rPr lang="fr-FR" dirty="0">
                <a:latin typeface="Franklin Gothic Book" panose="020B0503020102020204" pitchFamily="34" charset="0"/>
              </a:rPr>
              <a:t>Enregistrements vidéos des leçons d’EPS (tablettes) </a:t>
            </a:r>
          </a:p>
          <a:p>
            <a:r>
              <a:rPr lang="fr-FR" dirty="0">
                <a:latin typeface="Franklin Gothic Book" panose="020B0503020102020204" pitchFamily="34" charset="0"/>
              </a:rPr>
              <a:t>Entretiens d’auto-confrontations simples, croisées (</a:t>
            </a:r>
            <a:r>
              <a:rPr lang="fr-FR" dirty="0" err="1">
                <a:latin typeface="Franklin Gothic Book" panose="020B0503020102020204" pitchFamily="34" charset="0"/>
              </a:rPr>
              <a:t>Faïta</a:t>
            </a:r>
            <a:r>
              <a:rPr lang="fr-FR" dirty="0">
                <a:latin typeface="Franklin Gothic Book" panose="020B0503020102020204" pitchFamily="34" charset="0"/>
              </a:rPr>
              <a:t> &amp; </a:t>
            </a:r>
            <a:r>
              <a:rPr lang="fr-FR" dirty="0" err="1">
                <a:latin typeface="Franklin Gothic Book" panose="020B0503020102020204" pitchFamily="34" charset="0"/>
              </a:rPr>
              <a:t>Viera</a:t>
            </a:r>
            <a:r>
              <a:rPr lang="fr-FR" dirty="0">
                <a:latin typeface="Franklin Gothic Book" panose="020B0503020102020204" pitchFamily="34" charset="0"/>
              </a:rPr>
              <a:t>, 2003) et retours au collectif.</a:t>
            </a:r>
          </a:p>
          <a:p>
            <a:r>
              <a:rPr lang="fr-FR" dirty="0">
                <a:latin typeface="Franklin Gothic Book" panose="020B0503020102020204" pitchFamily="34" charset="0"/>
              </a:rPr>
              <a:t> Effets récurrents de l’</a:t>
            </a:r>
            <a:r>
              <a:rPr lang="fr-FR" b="1" dirty="0">
                <a:latin typeface="Franklin Gothic Book" panose="020B0503020102020204" pitchFamily="34" charset="0"/>
              </a:rPr>
              <a:t>ACS</a:t>
            </a:r>
            <a:r>
              <a:rPr lang="fr-FR" dirty="0">
                <a:latin typeface="Franklin Gothic Book" panose="020B0503020102020204" pitchFamily="34" charset="0"/>
              </a:rPr>
              <a:t> : découvrir la singularité de ce qu’on fait, se découvrir comme sujet agissant faisant des choix et prenant des décisions qui n’étaient pas les seuls possibles, construire ses propres repères en fonction desquels ce qu’on fait peut être évalué et mis en perspective.</a:t>
            </a:r>
            <a:endParaRPr lang="fr-CH" dirty="0">
              <a:latin typeface="Franklin Gothic Book" panose="020B0503020102020204" pitchFamily="34" charset="0"/>
            </a:endParaRPr>
          </a:p>
          <a:p>
            <a:endParaRPr lang="fr-FR" dirty="0"/>
          </a:p>
          <a:p>
            <a:endParaRPr lang="fr-FR" dirty="0"/>
          </a:p>
          <a:p>
            <a:endParaRPr lang="fr-FR" dirty="0"/>
          </a:p>
          <a:p>
            <a:r>
              <a:rPr lang="fr-FR" dirty="0"/>
              <a:t>ACS: entretien en présence d’un travailleur et d’un chercheur alors qu’il est confronté à l’enregistrement de son travail</a:t>
            </a:r>
          </a:p>
          <a:p>
            <a:r>
              <a:rPr lang="fr-FR" dirty="0"/>
              <a:t>ACC: deux sujets, un chercheur, images du collègue</a:t>
            </a:r>
          </a:p>
          <a:p>
            <a:r>
              <a:rPr lang="fr-FR" dirty="0"/>
              <a:t>Le travailleur, confronté à la trace de son activité, met en mot ce qu’il fait, ce qu’il aurait pu ou ne pas faire en se voyant à l’écran</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a:t>ACS</a:t>
            </a:r>
            <a:r>
              <a:rPr lang="fr-FR" baseline="0" dirty="0"/>
              <a:t> + ACS: le développement naît de la confrontation à l’autre. Ca permet de transformer une difficulté personnelle en règle de métier. Besoin de savoir si cette difficulté est personnelle ou de métier. Il n’y a du développement professionnel que si ça peut être transféré en règle de métier.</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C’est l'activité dans l’activité qui initie le développement. Revivre permet de produire le développement. On revisite le vécu pour en faire autre chose. C’est ce déplacement qui est à la base du développement du pouvoir d’agir. L’expérience vécue doit être revécue.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Dans cette méthode il s’agit d’ouvrir la porte à l’émergence des possibles généralement brimés par les contingences de l’expression. La situation de l’</a:t>
            </a:r>
            <a:r>
              <a:rPr lang="fr-FR" sz="1200" kern="1200" dirty="0" err="1">
                <a:solidFill>
                  <a:schemeClr val="tx1"/>
                </a:solidFill>
                <a:effectLst/>
                <a:latin typeface="+mn-lt"/>
                <a:ea typeface="+mn-ea"/>
                <a:cs typeface="+mn-cs"/>
              </a:rPr>
              <a:t>autoconfrontation</a:t>
            </a:r>
            <a:r>
              <a:rPr lang="fr-FR" sz="1200" kern="1200" dirty="0">
                <a:solidFill>
                  <a:schemeClr val="tx1"/>
                </a:solidFill>
                <a:effectLst/>
                <a:latin typeface="+mn-lt"/>
                <a:ea typeface="+mn-ea"/>
                <a:cs typeface="+mn-cs"/>
              </a:rPr>
              <a:t> est celle où les opérateurs, exposés à l’image de leur propre travail, mettent d’abord en mots, à l’usage des partenaires-spectateurs, ce qu’ils pensent en être les constantes. Le fait de voir ce que on a fait dans son travail sans être en mesure de l’expliquer à l’autre au seul moyen de la verbalisation de ce même travail induit de prime abord une activité foncièrement nouvelle, dont on est soi-même l’objet (p.121). On découvre la nécessité de prendre position par rapport à des choix effectifs dont les raisons ne paraissent plus, </a:t>
            </a:r>
            <a:r>
              <a:rPr lang="fr-FR" sz="1200" i="1" kern="1200" dirty="0">
                <a:solidFill>
                  <a:schemeClr val="tx1"/>
                </a:solidFill>
                <a:effectLst/>
                <a:latin typeface="+mn-lt"/>
                <a:ea typeface="+mn-ea"/>
                <a:cs typeface="+mn-cs"/>
              </a:rPr>
              <a:t>a posteriori</a:t>
            </a:r>
            <a:r>
              <a:rPr lang="fr-FR" sz="1200" kern="1200" dirty="0">
                <a:solidFill>
                  <a:schemeClr val="tx1"/>
                </a:solidFill>
                <a:effectLst/>
                <a:latin typeface="+mn-lt"/>
                <a:ea typeface="+mn-ea"/>
                <a:cs typeface="+mn-cs"/>
              </a:rPr>
              <a:t>, aussi évidentes.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ACC: </a:t>
            </a:r>
            <a:r>
              <a:rPr lang="fr-FR" sz="1200" b="1" kern="1200" dirty="0">
                <a:solidFill>
                  <a:schemeClr val="tx1"/>
                </a:solidFill>
                <a:effectLst/>
                <a:latin typeface="+mn-lt"/>
                <a:ea typeface="+mn-ea"/>
                <a:cs typeface="+mn-cs"/>
              </a:rPr>
              <a:t>ACC, au cours desquelles le regard du pair sur sa propre activité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L’ACS est guidée par le chercheur. L’ACS est une activité en soi dans laquelle le travailleur décrit et repense sa situation de travail pour le chercheur et pour lui-même. En ACC le changement de destinataire de l’analyse modifie l’analyse. Selon que l’analyse est accomplie pour le chercheur ou pour les pairs, elle donne un accès différent au réel de l’activité du sujet. En ACC, le chercheur ou le pair, n’a pas le même doute ; ils ne transmettent pas au sujet concerné, même par leurs silences, les mêmes impatiences, les mêmes étonnements, les mêmes excitations à propos de l’activité observée et commentée. Le sujet cherche chez le chercheur et chez le pair de quoi agir sur eux. Il ne cherche pas d’abord en lui-même mais dans l’autre.</a:t>
            </a:r>
            <a:r>
              <a:rPr lang="fr-FR" dirty="0">
                <a:effectLst/>
              </a:rPr>
              <a:t>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7</a:t>
            </a:fld>
            <a:endParaRPr lang="fr-FR"/>
          </a:p>
        </p:txBody>
      </p:sp>
    </p:spTree>
    <p:extLst>
      <p:ext uri="{BB962C8B-B14F-4D97-AF65-F5344CB8AC3E}">
        <p14:creationId xmlns:p14="http://schemas.microsoft.com/office/powerpoint/2010/main" val="164373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Marques du développement: premier tri, dégrossissage, 1</a:t>
            </a:r>
            <a:r>
              <a:rPr lang="fr-FR" baseline="30000" dirty="0"/>
              <a:t>er</a:t>
            </a:r>
            <a:r>
              <a:rPr lang="fr-FR" dirty="0"/>
              <a:t> temps, c’est ce qui permet de défricher, de sélectionner les extraits pour aller</a:t>
            </a:r>
            <a:r>
              <a:rPr lang="fr-FR" baseline="0" dirty="0"/>
              <a:t> </a:t>
            </a:r>
            <a:r>
              <a:rPr lang="fr-FR" dirty="0"/>
              <a:t>plus loin</a:t>
            </a:r>
          </a:p>
          <a:p>
            <a:r>
              <a:rPr lang="fr-FR" dirty="0"/>
              <a:t>Dans le matériau langagier (v</a:t>
            </a:r>
            <a:r>
              <a:rPr lang="fr-FR" i="1" dirty="0"/>
              <a:t>erbatim</a:t>
            </a:r>
            <a:r>
              <a:rPr lang="fr-FR" dirty="0"/>
              <a:t>), je repère tous ces moments</a:t>
            </a:r>
          </a:p>
          <a:p>
            <a:endParaRPr lang="fr-FR" dirty="0"/>
          </a:p>
          <a:p>
            <a:r>
              <a:rPr lang="fr-FR" sz="1200" kern="1200" dirty="0">
                <a:solidFill>
                  <a:schemeClr val="tx1"/>
                </a:solidFill>
                <a:effectLst/>
                <a:latin typeface="+mn-lt"/>
                <a:ea typeface="+mn-ea"/>
                <a:cs typeface="+mn-cs"/>
              </a:rPr>
              <a:t>Bakhtine pointe « </a:t>
            </a:r>
            <a:r>
              <a:rPr lang="fr-FR" sz="1200" i="1" kern="1200" dirty="0">
                <a:solidFill>
                  <a:schemeClr val="tx1"/>
                </a:solidFill>
                <a:effectLst/>
                <a:latin typeface="+mn-lt"/>
                <a:ea typeface="+mn-ea"/>
                <a:cs typeface="+mn-cs"/>
              </a:rPr>
              <a:t>l’insistance sur certains points, la réitération, le choix d’expressions plus tranchées (ou au contraire moins tranchées), la tonalité provocante ou au contraire concessive, etc.</a:t>
            </a:r>
            <a:r>
              <a:rPr lang="fr-FR" sz="1200" kern="1200" dirty="0">
                <a:solidFill>
                  <a:schemeClr val="tx1"/>
                </a:solidFill>
                <a:effectLst/>
                <a:latin typeface="+mn-lt"/>
                <a:ea typeface="+mn-ea"/>
                <a:cs typeface="+mn-cs"/>
              </a:rPr>
              <a:t> » (1984, p.299). </a:t>
            </a:r>
          </a:p>
          <a:p>
            <a:endParaRPr lang="fr-FR" sz="1200" kern="1200" dirty="0">
              <a:solidFill>
                <a:schemeClr val="tx1"/>
              </a:solidFill>
              <a:effectLst/>
              <a:latin typeface="+mn-lt"/>
              <a:ea typeface="+mn-ea"/>
              <a:cs typeface="+mn-cs"/>
            </a:endParaRPr>
          </a:p>
          <a:p>
            <a:pPr marL="228600" indent="-228600">
              <a:buAutoNum type="arabicPeriod"/>
            </a:pPr>
            <a:r>
              <a:rPr lang="fr-FR" sz="1200" i="1" kern="1200" dirty="0">
                <a:solidFill>
                  <a:schemeClr val="tx1"/>
                </a:solidFill>
                <a:effectLst/>
                <a:latin typeface="+mn-lt"/>
                <a:ea typeface="+mn-ea"/>
                <a:cs typeface="+mn-cs"/>
              </a:rPr>
              <a:t>L’expression des émotions</a:t>
            </a:r>
            <a:r>
              <a:rPr lang="fr-FR" sz="1200" kern="1200" dirty="0">
                <a:solidFill>
                  <a:schemeClr val="tx1"/>
                </a:solidFill>
                <a:effectLst/>
                <a:latin typeface="+mn-lt"/>
                <a:ea typeface="+mn-ea"/>
                <a:cs typeface="+mn-cs"/>
              </a:rPr>
              <a:t> : le rire est une des manifestations de la capacité à être affecté (</a:t>
            </a:r>
            <a:r>
              <a:rPr lang="fr-FR" sz="1200" kern="1200" dirty="0" err="1">
                <a:solidFill>
                  <a:schemeClr val="tx1"/>
                </a:solidFill>
                <a:effectLst/>
                <a:latin typeface="+mn-lt"/>
                <a:ea typeface="+mn-ea"/>
                <a:cs typeface="+mn-cs"/>
              </a:rPr>
              <a:t>Bournel</a:t>
            </a:r>
            <a:r>
              <a:rPr lang="fr-FR" sz="1200" kern="1200" dirty="0">
                <a:solidFill>
                  <a:schemeClr val="tx1"/>
                </a:solidFill>
                <a:effectLst/>
                <a:latin typeface="+mn-lt"/>
                <a:ea typeface="+mn-ea"/>
                <a:cs typeface="+mn-cs"/>
              </a:rPr>
              <a:t>-Bosson, 2011 ; </a:t>
            </a:r>
            <a:r>
              <a:rPr lang="fr-FR" sz="1200" kern="1200" dirty="0" err="1">
                <a:solidFill>
                  <a:schemeClr val="tx1"/>
                </a:solidFill>
                <a:effectLst/>
                <a:latin typeface="+mn-lt"/>
                <a:ea typeface="+mn-ea"/>
                <a:cs typeface="+mn-cs"/>
              </a:rPr>
              <a:t>Werthe</a:t>
            </a:r>
            <a:r>
              <a:rPr lang="fr-FR" sz="1200" kern="1200" dirty="0">
                <a:solidFill>
                  <a:schemeClr val="tx1"/>
                </a:solidFill>
                <a:effectLst/>
                <a:latin typeface="+mn-lt"/>
                <a:ea typeface="+mn-ea"/>
                <a:cs typeface="+mn-cs"/>
              </a:rPr>
              <a:t>, 2001). On observe également des réactions de malaise ainsi que l’expression d’un mécontentement ou au contraire d’une satisfaction face à sa propre image, sa voix. Ces réactions émotionnelles chez les acteurs face aux traces de leur activité constituent des marques de satisfaction, de surprise, de confirmations, mais aussi de conflits, de dissonances entre le réel et le réalisé, d’empêchements, de distorsions entre ce qu’ils se voient faire, ce qu’ils souhaiteraient faire, ce qu’ils auraient préféré faire. </a:t>
            </a:r>
          </a:p>
          <a:p>
            <a:pPr marL="228600" indent="-228600">
              <a:buAutoNum type="arabicPeriod"/>
            </a:pPr>
            <a:r>
              <a:rPr lang="fr-FR" sz="1200" i="1" kern="1200" dirty="0">
                <a:solidFill>
                  <a:schemeClr val="tx1"/>
                </a:solidFill>
                <a:effectLst/>
                <a:latin typeface="+mn-lt"/>
                <a:ea typeface="+mn-ea"/>
                <a:cs typeface="+mn-cs"/>
              </a:rPr>
              <a:t>Les</a:t>
            </a:r>
            <a:r>
              <a:rPr lang="fr-FR" sz="1200" b="1"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énoncés</a:t>
            </a:r>
            <a:r>
              <a:rPr lang="fr-FR" sz="1200" b="1" i="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enchâssés polyphoniques</a:t>
            </a:r>
            <a:r>
              <a:rPr lang="fr-FR" sz="1200" b="1"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au cours de l’étude surgissaient de façon régulière au sein des répliques, « ce que les acteurs se disaient » en classe,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leurs propres discours passés, adressés à d’autres ou auto-adressés, mais aussi les discours d’autrui portant sur l’objet. Ces reprises d’énoncés enchâssés marquent la polyphonie des discours que nous avons repérée aussi dans les enchaînements des répliques lors des entretiens, faits de questions-réponses, de reprises, de controverses, d’accords obtenus au fil de la discussion. Nous posons que ces enchaînements traduisent des mouvements </a:t>
            </a:r>
            <a:r>
              <a:rPr lang="fr-FR" sz="1200" kern="1200" dirty="0" err="1">
                <a:solidFill>
                  <a:schemeClr val="tx1"/>
                </a:solidFill>
                <a:effectLst/>
                <a:latin typeface="+mn-lt"/>
                <a:ea typeface="+mn-ea"/>
                <a:cs typeface="+mn-cs"/>
              </a:rPr>
              <a:t>interpsychiques</a:t>
            </a:r>
            <a:r>
              <a:rPr lang="fr-FR" sz="1200" kern="1200" dirty="0">
                <a:solidFill>
                  <a:schemeClr val="tx1"/>
                </a:solidFill>
                <a:effectLst/>
                <a:latin typeface="+mn-lt"/>
                <a:ea typeface="+mn-ea"/>
                <a:cs typeface="+mn-cs"/>
              </a:rPr>
              <a:t> entre membres du collectif de travail, et alimentent la composante générique de l’activité, la </a:t>
            </a:r>
            <a:r>
              <a:rPr lang="fr-FR" sz="1200" kern="1200" dirty="0" err="1">
                <a:solidFill>
                  <a:schemeClr val="tx1"/>
                </a:solidFill>
                <a:effectLst/>
                <a:latin typeface="+mn-lt"/>
                <a:ea typeface="+mn-ea"/>
                <a:cs typeface="+mn-cs"/>
              </a:rPr>
              <a:t>dialogisation</a:t>
            </a:r>
            <a:r>
              <a:rPr lang="fr-FR" sz="1200" kern="1200" dirty="0">
                <a:solidFill>
                  <a:schemeClr val="tx1"/>
                </a:solidFill>
                <a:effectLst/>
                <a:latin typeface="+mn-lt"/>
                <a:ea typeface="+mn-ea"/>
                <a:cs typeface="+mn-cs"/>
              </a:rPr>
              <a:t> des « objets de discours » étant la condition pour favoriser l’émergence de débats de métier (</a:t>
            </a:r>
            <a:r>
              <a:rPr lang="fr-FR" sz="1200" kern="1200" dirty="0" err="1">
                <a:solidFill>
                  <a:schemeClr val="tx1"/>
                </a:solidFill>
                <a:effectLst/>
                <a:latin typeface="+mn-lt"/>
                <a:ea typeface="+mn-ea"/>
                <a:cs typeface="+mn-cs"/>
              </a:rPr>
              <a:t>Bournel</a:t>
            </a:r>
            <a:r>
              <a:rPr lang="fr-FR" sz="1200" kern="1200" dirty="0">
                <a:solidFill>
                  <a:schemeClr val="tx1"/>
                </a:solidFill>
                <a:effectLst/>
                <a:latin typeface="+mn-lt"/>
                <a:ea typeface="+mn-ea"/>
                <a:cs typeface="+mn-cs"/>
              </a:rPr>
              <a:t>-Bosson, 2011 ; </a:t>
            </a:r>
            <a:r>
              <a:rPr lang="fr-FR" sz="1200" kern="1200" dirty="0" err="1">
                <a:solidFill>
                  <a:schemeClr val="tx1"/>
                </a:solidFill>
                <a:effectLst/>
                <a:latin typeface="+mn-lt"/>
                <a:ea typeface="+mn-ea"/>
                <a:cs typeface="+mn-cs"/>
              </a:rPr>
              <a:t>Sitri</a:t>
            </a:r>
            <a:r>
              <a:rPr lang="fr-FR" sz="1200" kern="1200" dirty="0">
                <a:solidFill>
                  <a:schemeClr val="tx1"/>
                </a:solidFill>
                <a:effectLst/>
                <a:latin typeface="+mn-lt"/>
                <a:ea typeface="+mn-ea"/>
                <a:cs typeface="+mn-cs"/>
              </a:rPr>
              <a:t>, 2003).</a:t>
            </a:r>
            <a:r>
              <a:rPr lang="fr-FR" dirty="0">
                <a:effectLst/>
              </a:rPr>
              <a:t> </a:t>
            </a:r>
          </a:p>
          <a:p>
            <a:pPr marL="228600" indent="-228600">
              <a:buAutoNum type="arabicPeriod"/>
            </a:pPr>
            <a:r>
              <a:rPr lang="fr-FR" sz="1200" i="1" kern="1200" dirty="0">
                <a:solidFill>
                  <a:schemeClr val="tx1"/>
                </a:solidFill>
                <a:effectLst/>
                <a:latin typeface="+mn-lt"/>
                <a:ea typeface="+mn-ea"/>
                <a:cs typeface="+mn-cs"/>
              </a:rPr>
              <a:t>Les répétitions et hésitations</a:t>
            </a:r>
            <a:r>
              <a:rPr lang="fr-FR" sz="1200" kern="1200" dirty="0">
                <a:solidFill>
                  <a:schemeClr val="tx1"/>
                </a:solidFill>
                <a:effectLst/>
                <a:latin typeface="+mn-lt"/>
                <a:ea typeface="+mn-ea"/>
                <a:cs typeface="+mn-cs"/>
              </a:rPr>
              <a:t> : les moments au cours des entretiens où le discours était entrecoupé d’hésitations, de répétition de mots ou d’expressions, pouvaient selon nous constituer l’expression d’un conflit intrapsychique. Par moments donc, l’acteur « cherche ses mots » pour restituer une difficulté et la resituer dans un questionnement professionnel. Au-delà de possibles difficultés de prise de parole en groupe, ou encore d’accès à la mémoire de la situation vécue, ces manifestations (hésitations, pauses, silences marqués, etc.), peuvent être interprétées comme les marques de délibérations à propos des conflits de normes (</a:t>
            </a:r>
            <a:r>
              <a:rPr lang="fr-FR" sz="1200" kern="1200" dirty="0" err="1">
                <a:solidFill>
                  <a:schemeClr val="tx1"/>
                </a:solidFill>
                <a:effectLst/>
                <a:latin typeface="+mn-lt"/>
                <a:ea typeface="+mn-ea"/>
                <a:cs typeface="+mn-cs"/>
              </a:rPr>
              <a:t>Saujat</a:t>
            </a:r>
            <a:r>
              <a:rPr lang="fr-FR" sz="1200" kern="1200" dirty="0">
                <a:solidFill>
                  <a:schemeClr val="tx1"/>
                </a:solidFill>
                <a:effectLst/>
                <a:latin typeface="+mn-lt"/>
                <a:ea typeface="+mn-ea"/>
                <a:cs typeface="+mn-cs"/>
              </a:rPr>
              <a:t>, 2010).</a:t>
            </a:r>
            <a:r>
              <a:rPr lang="fr-FR" dirty="0">
                <a:effectLst/>
              </a:rPr>
              <a:t>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fr-FR" sz="1200" i="1" kern="1200" dirty="0">
                <a:solidFill>
                  <a:schemeClr val="tx1"/>
                </a:solidFill>
                <a:effectLst/>
                <a:latin typeface="+mn-lt"/>
                <a:ea typeface="+mn-ea"/>
                <a:cs typeface="+mn-cs"/>
              </a:rPr>
              <a:t>L’emploi des connecteurs</a:t>
            </a:r>
            <a:r>
              <a:rPr lang="fr-FR" sz="1200" kern="1200" dirty="0">
                <a:solidFill>
                  <a:schemeClr val="tx1"/>
                </a:solidFill>
                <a:effectLst/>
                <a:latin typeface="+mn-lt"/>
                <a:ea typeface="+mn-ea"/>
                <a:cs typeface="+mn-cs"/>
              </a:rPr>
              <a:t> : certains extraits d’entretiens saturés de connecteurs traduisaient l’expression de débats internes (</a:t>
            </a:r>
            <a:r>
              <a:rPr lang="fr-FR" sz="1200" i="1" kern="1200" dirty="0">
                <a:solidFill>
                  <a:schemeClr val="tx1"/>
                </a:solidFill>
                <a:effectLst/>
                <a:latin typeface="+mn-lt"/>
                <a:ea typeface="+mn-ea"/>
                <a:cs typeface="+mn-cs"/>
              </a:rPr>
              <a:t>par contre, mais</a:t>
            </a:r>
            <a:r>
              <a:rPr lang="fr-FR" sz="1200" kern="1200" dirty="0">
                <a:solidFill>
                  <a:schemeClr val="tx1"/>
                </a:solidFill>
                <a:effectLst/>
                <a:latin typeface="+mn-lt"/>
                <a:ea typeface="+mn-ea"/>
                <a:cs typeface="+mn-cs"/>
              </a:rPr>
              <a:t>…) ou de construction de significations (</a:t>
            </a:r>
            <a:r>
              <a:rPr lang="fr-FR" sz="1200" i="1" kern="1200" dirty="0">
                <a:solidFill>
                  <a:schemeClr val="tx1"/>
                </a:solidFill>
                <a:effectLst/>
                <a:latin typeface="+mn-lt"/>
                <a:ea typeface="+mn-ea"/>
                <a:cs typeface="+mn-cs"/>
              </a:rPr>
              <a:t>enfin, finalement</a:t>
            </a:r>
            <a:r>
              <a:rPr lang="fr-FR" sz="1200" kern="1200" dirty="0">
                <a:solidFill>
                  <a:schemeClr val="tx1"/>
                </a:solidFill>
                <a:effectLst/>
                <a:latin typeface="+mn-lt"/>
                <a:ea typeface="+mn-ea"/>
                <a:cs typeface="+mn-cs"/>
              </a:rPr>
              <a:t>…). Nous avons repéré l’utilisation de ces connecteurs comme autant de marques de motricité du dialogue, manifestations de conflits intrapsychiques ou de paliers dans le mouvement des significations.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fr-FR" sz="1200" i="1" kern="1200" dirty="0">
                <a:solidFill>
                  <a:schemeClr val="tx1"/>
                </a:solidFill>
                <a:effectLst/>
                <a:latin typeface="+mn-lt"/>
                <a:ea typeface="+mn-ea"/>
                <a:cs typeface="+mn-cs"/>
              </a:rPr>
              <a:t>Le langage non-verbal et les figures de style</a:t>
            </a:r>
            <a:r>
              <a:rPr lang="fr-FR" sz="1200" kern="1200" dirty="0">
                <a:solidFill>
                  <a:schemeClr val="tx1"/>
                </a:solidFill>
                <a:effectLst/>
                <a:latin typeface="+mn-lt"/>
                <a:ea typeface="+mn-ea"/>
                <a:cs typeface="+mn-cs"/>
              </a:rPr>
              <a:t> : la difficulté à mettre en mots l’expérience apparaît de manière récurrente ; souvent associée à des hésitations, des silences, à un ralentissement du débit de parole, elle se traduit par l’utilisation de métaphores, mais aussi de gestes destinés à remplacer, de manière transitoire, le terme qui « ne vient pas », et permet de dépasser l’obstacle pour aboutir à une mise en débat des normes de cette activité (</a:t>
            </a:r>
            <a:r>
              <a:rPr lang="fr-FR" sz="1200" kern="1200" dirty="0" err="1">
                <a:solidFill>
                  <a:schemeClr val="tx1"/>
                </a:solidFill>
                <a:effectLst/>
                <a:latin typeface="+mn-lt"/>
                <a:ea typeface="+mn-ea"/>
                <a:cs typeface="+mn-cs"/>
              </a:rPr>
              <a:t>Faïta</a:t>
            </a:r>
            <a:r>
              <a:rPr lang="fr-FR" sz="1200" kern="1200" dirty="0">
                <a:solidFill>
                  <a:schemeClr val="tx1"/>
                </a:solidFill>
                <a:effectLst/>
                <a:latin typeface="+mn-lt"/>
                <a:ea typeface="+mn-ea"/>
                <a:cs typeface="+mn-cs"/>
              </a:rPr>
              <a:t>, 2011). </a:t>
            </a:r>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8</a:t>
            </a:fld>
            <a:endParaRPr lang="fr-FR"/>
          </a:p>
        </p:txBody>
      </p:sp>
    </p:spTree>
    <p:extLst>
      <p:ext uri="{BB962C8B-B14F-4D97-AF65-F5344CB8AC3E}">
        <p14:creationId xmlns:p14="http://schemas.microsoft.com/office/powerpoint/2010/main" val="102161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situations d’</a:t>
            </a:r>
            <a:r>
              <a:rPr lang="fr-FR" dirty="0" err="1"/>
              <a:t>autoaffectation</a:t>
            </a:r>
            <a:endParaRPr lang="fr-FR" dirty="0"/>
          </a:p>
          <a:p>
            <a:endParaRPr lang="fr-FR" dirty="0"/>
          </a:p>
          <a:p>
            <a:r>
              <a:rPr lang="fr-FR" dirty="0"/>
              <a:t>Quels types de moments d’auto-affectation vécus en classe favorisent ou freinent le développement du pouvoir d’agir de l’</a:t>
            </a:r>
            <a:r>
              <a:rPr lang="fr-FR" b="1" dirty="0"/>
              <a:t>EN</a:t>
            </a:r>
            <a:r>
              <a:rPr lang="fr-FR" dirty="0"/>
              <a:t> en EPS ?</a:t>
            </a:r>
          </a:p>
          <a:p>
            <a:pPr marL="0" indent="0">
              <a:buNone/>
            </a:pPr>
            <a:endParaRPr lang="fr-FR" dirty="0"/>
          </a:p>
          <a:p>
            <a:r>
              <a:rPr lang="fr-FR" dirty="0"/>
              <a:t>Transgressions de règles par un ou plusieurs élèves &amp; actions non motivées d’élèves  -&gt; sentiment d’impuissance (sur le moment)</a:t>
            </a:r>
          </a:p>
          <a:p>
            <a:pPr marL="0" indent="0">
              <a:buNone/>
            </a:pPr>
            <a:endParaRPr lang="fr-FR" dirty="0"/>
          </a:p>
          <a:p>
            <a:r>
              <a:rPr lang="fr-FR" dirty="0"/>
              <a:t>Actions motivées d’élèves -&gt; sentiment de pouvoir agir</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Franklin Gothic Book" panose="020B0503020102020204" pitchFamily="34" charset="0"/>
              </a:rPr>
              <a:t>Qu’est-ce qu’une situation d’auto-affectation ? </a:t>
            </a:r>
            <a:endParaRPr lang="fr-FR" dirty="0"/>
          </a:p>
          <a:p>
            <a:pPr marL="342900" indent="-342900">
              <a:lnSpc>
                <a:spcPct val="100000"/>
              </a:lnSpc>
              <a:buFont typeface="Wingdings" pitchFamily="2" charset="2"/>
              <a:buChar char="Ø"/>
            </a:pPr>
            <a:endParaRPr lang="fr-FR" sz="1200" dirty="0">
              <a:latin typeface="Franklin Gothic Book" panose="020B0503020102020204" pitchFamily="34" charset="0"/>
            </a:endParaRPr>
          </a:p>
          <a:p>
            <a:pPr marL="342900" indent="-342900">
              <a:lnSpc>
                <a:spcPct val="100000"/>
              </a:lnSpc>
              <a:buFont typeface="Wingdings" pitchFamily="2" charset="2"/>
              <a:buChar char="Ø"/>
            </a:pPr>
            <a:r>
              <a:rPr lang="fr-FR" sz="1200" dirty="0">
                <a:latin typeface="Franklin Gothic Book" panose="020B0503020102020204" pitchFamily="34" charset="0"/>
              </a:rPr>
              <a:t>Une situation qui a procuré une émotion positive ou négative</a:t>
            </a:r>
          </a:p>
          <a:p>
            <a:pPr marL="342900" indent="-342900">
              <a:lnSpc>
                <a:spcPct val="100000"/>
              </a:lnSpc>
              <a:buFont typeface="Wingdings" pitchFamily="2" charset="2"/>
              <a:buChar char="Ø"/>
            </a:pPr>
            <a:r>
              <a:rPr lang="fr-FR" sz="1200" dirty="0">
                <a:latin typeface="Franklin Gothic Book" panose="020B0503020102020204" pitchFamily="34" charset="0"/>
              </a:rPr>
              <a:t>une situation à laquelle l’EN a repensé a posteriori;</a:t>
            </a:r>
          </a:p>
          <a:p>
            <a:pPr marL="342900" indent="-342900">
              <a:lnSpc>
                <a:spcPct val="100000"/>
              </a:lnSpc>
              <a:buFont typeface="Wingdings" pitchFamily="2" charset="2"/>
              <a:buChar char="Ø"/>
            </a:pPr>
            <a:r>
              <a:rPr lang="fr-FR" sz="1200" dirty="0">
                <a:latin typeface="Franklin Gothic Book" panose="020B0503020102020204" pitchFamily="34" charset="0"/>
              </a:rPr>
              <a:t>une situation partagée avec autrui (collègues, doyen, </a:t>
            </a:r>
            <a:r>
              <a:rPr lang="fr-FR" sz="1200" dirty="0" err="1">
                <a:latin typeface="Franklin Gothic Book" panose="020B0503020102020204" pitchFamily="34" charset="0"/>
              </a:rPr>
              <a:t>Prafo</a:t>
            </a:r>
            <a:r>
              <a:rPr lang="fr-FR" sz="1200" dirty="0">
                <a:latin typeface="Franklin Gothic Book" panose="020B0503020102020204" pitchFamily="34" charset="0"/>
              </a:rPr>
              <a:t>, conjoint, etc.);</a:t>
            </a:r>
          </a:p>
          <a:p>
            <a:endParaRPr lang="fr-FR" dirty="0"/>
          </a:p>
          <a:p>
            <a:r>
              <a:rPr lang="fr-FR" sz="1200" dirty="0">
                <a:latin typeface="Franklin Gothic Book" panose="020B0503020102020204" pitchFamily="34" charset="0"/>
              </a:rPr>
              <a:t>quand ceci se produit -&gt; </a:t>
            </a:r>
          </a:p>
          <a:p>
            <a:r>
              <a:rPr lang="fr-FR" sz="1200" dirty="0">
                <a:latin typeface="Franklin Gothic Book" panose="020B0503020102020204" pitchFamily="34" charset="0"/>
              </a:rPr>
              <a:t>grille d’auto-positionnement émotionnel -&gt; </a:t>
            </a:r>
          </a:p>
          <a:p>
            <a:r>
              <a:rPr lang="fr-FR" sz="1200" dirty="0">
                <a:latin typeface="Franklin Gothic Book" panose="020B0503020102020204" pitchFamily="34" charset="0"/>
              </a:rPr>
              <a:t>auto-confrontation simple (ACS), (Clot &amp; </a:t>
            </a:r>
            <a:r>
              <a:rPr lang="fr-FR" sz="1200" dirty="0" err="1">
                <a:latin typeface="Franklin Gothic Book" panose="020B0503020102020204" pitchFamily="34" charset="0"/>
              </a:rPr>
              <a:t>Faïta</a:t>
            </a:r>
            <a:r>
              <a:rPr lang="fr-FR" sz="1200" dirty="0">
                <a:latin typeface="Franklin Gothic Book" panose="020B0503020102020204" pitchFamily="34" charset="0"/>
              </a:rPr>
              <a:t>, 2000) -&gt; ACC (Clot et al., 2000) une ou deux fois pour chaque participant -&gt; </a:t>
            </a:r>
          </a:p>
          <a:p>
            <a:r>
              <a:rPr lang="fr-FR" sz="1200" dirty="0">
                <a:latin typeface="Franklin Gothic Book" panose="020B0503020102020204" pitchFamily="34" charset="0"/>
              </a:rPr>
              <a:t>retour au collectif en juin.</a:t>
            </a:r>
            <a:endParaRPr lang="fr-FR" sz="1100" b="1" dirty="0">
              <a:latin typeface="Franklin Gothic Book" panose="020B0503020102020204" pitchFamily="34" charset="0"/>
            </a:endParaRPr>
          </a:p>
          <a:p>
            <a:endParaRPr lang="fr-FR" dirty="0"/>
          </a:p>
          <a:p>
            <a:endParaRPr lang="fr-FR" dirty="0"/>
          </a:p>
          <a:p>
            <a:r>
              <a:rPr lang="fr-FR" dirty="0"/>
              <a:t>Motifs: pourquoi on enseigne?</a:t>
            </a:r>
          </a:p>
          <a:p>
            <a:r>
              <a:rPr lang="fr-FR" dirty="0"/>
              <a:t>Action: ce que l’on fait</a:t>
            </a:r>
          </a:p>
          <a:p>
            <a:r>
              <a:rPr lang="fr-FR" dirty="0"/>
              <a:t>Opérations: comment on le fait?</a:t>
            </a:r>
          </a:p>
          <a:p>
            <a:r>
              <a:rPr lang="fr-FR" dirty="0"/>
              <a:t>Rapport entre action et opération: efficience</a:t>
            </a:r>
          </a:p>
          <a:p>
            <a:r>
              <a:rPr lang="fr-FR" dirty="0"/>
              <a:t>Rapport entre action et motifs: sens</a:t>
            </a:r>
          </a:p>
          <a:p>
            <a:r>
              <a:rPr lang="fr-FR" dirty="0"/>
              <a:t>Développement biphasé, tantôt par le sens, tantôt par l’efficience</a:t>
            </a:r>
          </a:p>
          <a:p>
            <a:endParaRPr lang="fr-FR" dirty="0"/>
          </a:p>
          <a:p>
            <a:r>
              <a:rPr lang="fr-FR" dirty="0"/>
              <a:t>Octobre 2016: </a:t>
            </a:r>
            <a:r>
              <a:rPr lang="fr-FR" sz="1200" kern="1200" dirty="0">
                <a:solidFill>
                  <a:schemeClr val="tx1"/>
                </a:solidFill>
                <a:effectLst/>
                <a:latin typeface="+mn-lt"/>
                <a:ea typeface="+mn-ea"/>
                <a:cs typeface="+mn-cs"/>
              </a:rPr>
              <a:t>20161011 </a:t>
            </a:r>
            <a:r>
              <a:rPr lang="fr-FR" sz="1200" b="1" kern="1200" dirty="0">
                <a:solidFill>
                  <a:schemeClr val="tx1"/>
                </a:solidFill>
                <a:effectLst/>
                <a:latin typeface="+mn-lt"/>
                <a:ea typeface="+mn-ea"/>
                <a:cs typeface="+mn-cs"/>
              </a:rPr>
              <a:t>Désordre, agitation et chamailleries dans une leçon de badminton</a:t>
            </a:r>
            <a:r>
              <a:rPr lang="fr-CH" sz="1200" b="1" kern="1200" dirty="0">
                <a:solidFill>
                  <a:schemeClr val="tx1"/>
                </a:solidFill>
                <a:effectLst/>
                <a:latin typeface="+mn-lt"/>
                <a:ea typeface="+mn-ea"/>
                <a:cs typeface="+mn-cs"/>
              </a:rPr>
              <a:t>. La mise ne place du filet comme élément déclencheur du point de de rupture de la leçon.</a:t>
            </a:r>
          </a:p>
          <a:p>
            <a:r>
              <a:rPr lang="fr-CH" sz="1200" b="1" kern="1200" dirty="0">
                <a:solidFill>
                  <a:schemeClr val="tx1"/>
                </a:solidFill>
                <a:effectLst/>
                <a:latin typeface="+mn-lt"/>
                <a:ea typeface="+mn-ea"/>
                <a:cs typeface="+mn-cs"/>
              </a:rPr>
              <a:t>Faire une ou plusieurs activités dans la même leçon. Mathieu n’ose pas en faire une seule.</a:t>
            </a:r>
          </a:p>
          <a:p>
            <a:r>
              <a:rPr lang="fr-CH" sz="1200" b="0" kern="1200" dirty="0">
                <a:solidFill>
                  <a:schemeClr val="tx1"/>
                </a:solidFill>
                <a:effectLst/>
                <a:latin typeface="+mn-lt"/>
                <a:ea typeface="+mn-ea"/>
                <a:cs typeface="+mn-cs"/>
              </a:rPr>
              <a:t>Janvier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20170127 </a:t>
            </a:r>
            <a:r>
              <a:rPr lang="fr-FR" sz="1200" b="1" kern="1200" dirty="0">
                <a:solidFill>
                  <a:schemeClr val="tx1"/>
                </a:solidFill>
                <a:effectLst/>
                <a:latin typeface="+mn-lt"/>
                <a:ea typeface="+mn-ea"/>
                <a:cs typeface="+mn-cs"/>
              </a:rPr>
              <a:t>Engagement, entente et progrès des élèves durant une leçon de basket</a:t>
            </a:r>
            <a:r>
              <a:rPr lang="fr-CH" sz="1200" b="1" kern="1200" dirty="0">
                <a:solidFill>
                  <a:schemeClr val="tx1"/>
                </a:solidFill>
                <a:effectLst/>
                <a:latin typeface="+mn-lt"/>
                <a:ea typeface="+mn-ea"/>
                <a:cs typeface="+mn-cs"/>
              </a:rPr>
              <a:t>.</a:t>
            </a:r>
          </a:p>
          <a:p>
            <a:r>
              <a:rPr lang="fr-CH" sz="1200" b="0" kern="1200" dirty="0">
                <a:solidFill>
                  <a:schemeClr val="tx1"/>
                </a:solidFill>
                <a:effectLst/>
                <a:latin typeface="+mn-lt"/>
                <a:ea typeface="+mn-ea"/>
                <a:cs typeface="+mn-cs"/>
              </a:rPr>
              <a:t>Début 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20170217-1 </a:t>
            </a:r>
            <a:r>
              <a:rPr lang="fr-FR" sz="1200" b="1" kern="1200" dirty="0">
                <a:solidFill>
                  <a:schemeClr val="tx1"/>
                </a:solidFill>
                <a:effectLst/>
                <a:latin typeface="+mn-lt"/>
                <a:ea typeface="+mn-ea"/>
                <a:cs typeface="+mn-cs"/>
              </a:rPr>
              <a:t>Cinq élèves n’ont pas leurs affaires et une élève refuse de participer au jeu proposé.</a:t>
            </a:r>
            <a:r>
              <a:rPr lang="fr-CH" dirty="0">
                <a:effectLst/>
              </a:rPr>
              <a:t> </a:t>
            </a:r>
            <a:endParaRPr lang="fr-CH" sz="1200" b="1" kern="1200" dirty="0">
              <a:solidFill>
                <a:schemeClr val="tx1"/>
              </a:solidFill>
              <a:effectLst/>
              <a:latin typeface="+mn-lt"/>
              <a:ea typeface="+mn-ea"/>
              <a:cs typeface="+mn-cs"/>
            </a:endParaRPr>
          </a:p>
          <a:p>
            <a:r>
              <a:rPr lang="fr-CH" sz="1200" b="0" kern="1200" dirty="0">
                <a:solidFill>
                  <a:schemeClr val="tx1"/>
                </a:solidFill>
                <a:effectLst/>
                <a:latin typeface="+mn-lt"/>
                <a:ea typeface="+mn-ea"/>
                <a:cs typeface="+mn-cs"/>
              </a:rPr>
              <a:t>Mi-février 2017</a:t>
            </a:r>
            <a:r>
              <a:rPr lang="fr-CH"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20170217-2 </a:t>
            </a:r>
            <a:r>
              <a:rPr lang="fr-FR" sz="1200" b="1" kern="1200" dirty="0">
                <a:solidFill>
                  <a:schemeClr val="tx1"/>
                </a:solidFill>
                <a:effectLst/>
                <a:latin typeface="+mn-lt"/>
                <a:ea typeface="+mn-ea"/>
                <a:cs typeface="+mn-cs"/>
              </a:rPr>
              <a:t>Engagement et </a:t>
            </a:r>
            <a:r>
              <a:rPr lang="fr-FR" sz="1200" b="1" kern="1200" dirty="0" err="1">
                <a:solidFill>
                  <a:schemeClr val="tx1"/>
                </a:solidFill>
                <a:effectLst/>
                <a:latin typeface="+mn-lt"/>
                <a:ea typeface="+mn-ea"/>
                <a:cs typeface="+mn-cs"/>
              </a:rPr>
              <a:t>fair</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play</a:t>
            </a:r>
            <a:r>
              <a:rPr lang="fr-FR" sz="1200" b="1" kern="1200" dirty="0">
                <a:solidFill>
                  <a:schemeClr val="tx1"/>
                </a:solidFill>
                <a:effectLst/>
                <a:latin typeface="+mn-lt"/>
                <a:ea typeface="+mn-ea"/>
                <a:cs typeface="+mn-cs"/>
              </a:rPr>
              <a:t> des élèves durant une leçon de foot</a:t>
            </a:r>
            <a:r>
              <a:rPr lang="fr-CH" sz="1200" b="1" kern="1200" dirty="0">
                <a:solidFill>
                  <a:schemeClr val="tx1"/>
                </a:solidFill>
                <a:effectLst/>
                <a:latin typeface="+mn-lt"/>
                <a:ea typeface="+mn-ea"/>
                <a:cs typeface="+mn-cs"/>
              </a:rPr>
              <a:t>.</a:t>
            </a: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F2623FD-DCDE-BC4C-9029-2D8A93A69CE6}" type="slidenum">
              <a:rPr lang="fr-FR" smtClean="0"/>
              <a:t>9</a:t>
            </a:fld>
            <a:endParaRPr lang="fr-FR"/>
          </a:p>
        </p:txBody>
      </p:sp>
    </p:spTree>
    <p:extLst>
      <p:ext uri="{BB962C8B-B14F-4D97-AF65-F5344CB8AC3E}">
        <p14:creationId xmlns:p14="http://schemas.microsoft.com/office/powerpoint/2010/main" val="857129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P - diapositive de titre">
    <p:spTree>
      <p:nvGrpSpPr>
        <p:cNvPr id="1" name=""/>
        <p:cNvGrpSpPr/>
        <p:nvPr/>
      </p:nvGrpSpPr>
      <p:grpSpPr>
        <a:xfrm>
          <a:off x="0" y="0"/>
          <a:ext cx="0" cy="0"/>
          <a:chOff x="0" y="0"/>
          <a:chExt cx="0" cy="0"/>
        </a:xfrm>
      </p:grpSpPr>
      <p:cxnSp>
        <p:nvCxnSpPr>
          <p:cNvPr id="5" name="Connecteur droit 4"/>
          <p:cNvCxnSpPr/>
          <p:nvPr userDrawn="1"/>
        </p:nvCxnSpPr>
        <p:spPr>
          <a:xfrm>
            <a:off x="469900" y="1295400"/>
            <a:ext cx="82042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Image 9" descr="logo HEP.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6863" y="6278563"/>
            <a:ext cx="769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8"/>
          <p:cNvSpPr>
            <a:spLocks noGrp="1"/>
          </p:cNvSpPr>
          <p:nvPr>
            <p:ph type="title"/>
          </p:nvPr>
        </p:nvSpPr>
        <p:spPr>
          <a:xfrm>
            <a:off x="467762" y="501418"/>
            <a:ext cx="5148756" cy="336782"/>
          </a:xfrm>
          <a:prstGeom prst="rect">
            <a:avLst/>
          </a:prstGeom>
        </p:spPr>
        <p:txBody>
          <a:bodyPr lIns="0" tIns="0" rIns="0" bIns="0" anchor="t"/>
          <a:lstStyle>
            <a:lvl1pPr algn="l">
              <a:defRPr sz="2100" b="1">
                <a:solidFill>
                  <a:schemeClr val="tx1"/>
                </a:solidFill>
              </a:defRPr>
            </a:lvl1pPr>
          </a:lstStyle>
          <a:p>
            <a:r>
              <a:rPr lang="fr-CH"/>
              <a:t>Cliquez et modifiez le titre</a:t>
            </a:r>
            <a:endParaRPr lang="fr-FR" dirty="0"/>
          </a:p>
        </p:txBody>
      </p:sp>
      <p:sp>
        <p:nvSpPr>
          <p:cNvPr id="13" name="Espace réservé du texte 12"/>
          <p:cNvSpPr>
            <a:spLocks noGrp="1"/>
          </p:cNvSpPr>
          <p:nvPr>
            <p:ph type="body" sz="quarter" idx="11"/>
          </p:nvPr>
        </p:nvSpPr>
        <p:spPr>
          <a:xfrm>
            <a:off x="467762" y="804780"/>
            <a:ext cx="5148756" cy="457200"/>
          </a:xfrm>
          <a:prstGeom prst="rect">
            <a:avLst/>
          </a:prstGeom>
        </p:spPr>
        <p:txBody>
          <a:bodyPr lIns="0" tIns="0" rIns="0" bIns="0"/>
          <a:lstStyle>
            <a:lvl1pPr marL="0" indent="0">
              <a:spcBef>
                <a:spcPts val="0"/>
              </a:spcBef>
              <a:buNone/>
              <a:defRPr sz="2100" b="0">
                <a:solidFill>
                  <a:schemeClr val="bg1"/>
                </a:solidFill>
              </a:defRPr>
            </a:lvl1pPr>
            <a:lvl2pPr>
              <a:buNone/>
              <a:defRPr/>
            </a:lvl2pPr>
            <a:lvl3pPr>
              <a:buNone/>
              <a:defRPr/>
            </a:lvl3pPr>
            <a:lvl4pPr>
              <a:buNone/>
              <a:defRPr/>
            </a:lvl4pPr>
            <a:lvl5pPr>
              <a:buNone/>
              <a:defRPr/>
            </a:lvl5pPr>
          </a:lstStyle>
          <a:p>
            <a:pPr lvl="0"/>
            <a:r>
              <a:rPr lang="fr-CH"/>
              <a:t>Cliquez pour modifier les styles du texte du masque</a:t>
            </a:r>
          </a:p>
        </p:txBody>
      </p:sp>
      <p:sp>
        <p:nvSpPr>
          <p:cNvPr id="14" name="Espace réservé du texte 13"/>
          <p:cNvSpPr>
            <a:spLocks noGrp="1"/>
          </p:cNvSpPr>
          <p:nvPr>
            <p:ph type="body" sz="quarter" idx="12"/>
          </p:nvPr>
        </p:nvSpPr>
        <p:spPr>
          <a:xfrm>
            <a:off x="457200" y="2836800"/>
            <a:ext cx="8218487" cy="1938992"/>
          </a:xfrm>
          <a:prstGeom prst="rect">
            <a:avLst/>
          </a:prstGeom>
        </p:spPr>
        <p:txBody>
          <a:bodyPr lIns="0" tIns="0" rIns="0" bIns="0" anchor="ctr">
            <a:noAutofit/>
          </a:bodyPr>
          <a:lstStyle>
            <a:lvl1pPr marL="0" indent="0" algn="l">
              <a:buNone/>
              <a:defRPr sz="6300" b="1" baseline="0"/>
            </a:lvl1pPr>
          </a:lstStyle>
          <a:p>
            <a:pPr lvl="0"/>
            <a:r>
              <a:rPr lang="fr-CH"/>
              <a:t>Cliquez pour modifier les styles du texte du masque</a:t>
            </a:r>
          </a:p>
        </p:txBody>
      </p:sp>
      <p:sp>
        <p:nvSpPr>
          <p:cNvPr id="7" name="Espace réservé du numéro de diapositive 3"/>
          <p:cNvSpPr>
            <a:spLocks noGrp="1"/>
          </p:cNvSpPr>
          <p:nvPr>
            <p:ph type="sldNum" sz="quarter" idx="13"/>
          </p:nvPr>
        </p:nvSpPr>
        <p:spPr/>
        <p:txBody>
          <a:bodyPr/>
          <a:lstStyle>
            <a:lvl1pPr>
              <a:defRPr/>
            </a:lvl1pPr>
          </a:lstStyle>
          <a:p>
            <a:fld id="{31752B55-6003-4D48-88A1-1C1BE2CBE62A}" type="slidenum">
              <a:rPr lang="fr-FR" altLang="fr-FR"/>
              <a:pPr/>
              <a:t>‹N°›</a:t>
            </a:fld>
            <a:endParaRPr lang="fr-FR" altLang="fr-FR"/>
          </a:p>
        </p:txBody>
      </p:sp>
    </p:spTree>
    <p:extLst>
      <p:ext uri="{BB962C8B-B14F-4D97-AF65-F5344CB8AC3E}">
        <p14:creationId xmlns:p14="http://schemas.microsoft.com/office/powerpoint/2010/main" val="187713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P - diapositive de média grand + légende">
    <p:bg>
      <p:bgRef idx="1001">
        <a:schemeClr val="bg1"/>
      </p:bgRef>
    </p:bg>
    <p:spTree>
      <p:nvGrpSpPr>
        <p:cNvPr id="1" name=""/>
        <p:cNvGrpSpPr/>
        <p:nvPr/>
      </p:nvGrpSpPr>
      <p:grpSpPr>
        <a:xfrm>
          <a:off x="0" y="0"/>
          <a:ext cx="0" cy="0"/>
          <a:chOff x="0" y="0"/>
          <a:chExt cx="0" cy="0"/>
        </a:xfrm>
      </p:grpSpPr>
      <p:pic>
        <p:nvPicPr>
          <p:cNvPr id="5" name="Image 6"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Espace réservé pour une image  14"/>
          <p:cNvSpPr>
            <a:spLocks noGrp="1"/>
          </p:cNvSpPr>
          <p:nvPr>
            <p:ph type="pic" sz="quarter" idx="13"/>
          </p:nvPr>
        </p:nvSpPr>
        <p:spPr>
          <a:xfrm>
            <a:off x="469900" y="1727200"/>
            <a:ext cx="8204200" cy="4330700"/>
          </a:xfrm>
          <a:prstGeom prst="rect">
            <a:avLst/>
          </a:prstGeom>
        </p:spPr>
        <p:txBody>
          <a:bodyPr rtlCol="0">
            <a:normAutofit/>
          </a:bodyPr>
          <a:lstStyle/>
          <a:p>
            <a:pPr lvl="0"/>
            <a:endParaRPr lang="fr-FR" noProof="0"/>
          </a:p>
        </p:txBody>
      </p:sp>
      <p:sp>
        <p:nvSpPr>
          <p:cNvPr id="9" name="Titre 7"/>
          <p:cNvSpPr>
            <a:spLocks noGrp="1"/>
          </p:cNvSpPr>
          <p:nvPr>
            <p:ph type="title"/>
          </p:nvPr>
        </p:nvSpPr>
        <p:spPr>
          <a:xfrm>
            <a:off x="402896" y="438314"/>
            <a:ext cx="8229600" cy="869786"/>
          </a:xfrm>
          <a:prstGeom prst="rect">
            <a:avLst/>
          </a:prstGeom>
        </p:spPr>
        <p:txBody>
          <a:bodyPr anchor="t"/>
          <a:lstStyle>
            <a:lvl1pPr algn="l">
              <a:defRPr sz="3500" b="1" baseline="0">
                <a:solidFill>
                  <a:schemeClr val="tx2"/>
                </a:solidFill>
              </a:defRPr>
            </a:lvl1pPr>
          </a:lstStyle>
          <a:p>
            <a:r>
              <a:rPr lang="fr-CH"/>
              <a:t>Cliquez et modifiez le titre</a:t>
            </a:r>
            <a:endParaRPr lang="fr-FR" dirty="0"/>
          </a:p>
        </p:txBody>
      </p:sp>
      <p:sp>
        <p:nvSpPr>
          <p:cNvPr id="14" name="Espace réservé du texte 13"/>
          <p:cNvSpPr>
            <a:spLocks noGrp="1"/>
          </p:cNvSpPr>
          <p:nvPr>
            <p:ph type="body" sz="quarter" idx="15"/>
          </p:nvPr>
        </p:nvSpPr>
        <p:spPr>
          <a:xfrm>
            <a:off x="457200" y="6096000"/>
            <a:ext cx="2806700" cy="228600"/>
          </a:xfrm>
          <a:prstGeom prst="rect">
            <a:avLst/>
          </a:prstGeom>
        </p:spPr>
        <p:txBody>
          <a:bodyPr lIns="0" tIns="0" bIns="0"/>
          <a:lstStyle>
            <a:lvl1pPr>
              <a:buNone/>
              <a:defRPr sz="1400" baseline="0"/>
            </a:lvl1pPr>
            <a:lvl2pPr>
              <a:buNone/>
              <a:defRPr/>
            </a:lvl2pPr>
            <a:lvl3pPr>
              <a:buNone/>
              <a:defRPr/>
            </a:lvl3pPr>
            <a:lvl4pPr>
              <a:buNone/>
              <a:defRPr/>
            </a:lvl4pPr>
            <a:lvl5pPr>
              <a:buNone/>
              <a:defRPr/>
            </a:lvl5pPr>
          </a:lstStyle>
          <a:p>
            <a:pPr lvl="0"/>
            <a:r>
              <a:rPr lang="fr-CH"/>
              <a:t>Cliquez pour modifier les styles du texte du masque</a:t>
            </a:r>
          </a:p>
        </p:txBody>
      </p:sp>
      <p:sp>
        <p:nvSpPr>
          <p:cNvPr id="7" name="Espace réservé du numéro de diapositive 3"/>
          <p:cNvSpPr>
            <a:spLocks noGrp="1"/>
          </p:cNvSpPr>
          <p:nvPr>
            <p:ph type="sldNum" sz="quarter" idx="16"/>
          </p:nvPr>
        </p:nvSpPr>
        <p:spPr/>
        <p:txBody>
          <a:bodyPr/>
          <a:lstStyle>
            <a:lvl1pPr>
              <a:defRPr>
                <a:solidFill>
                  <a:schemeClr val="tx2"/>
                </a:solidFill>
              </a:defRPr>
            </a:lvl1pPr>
          </a:lstStyle>
          <a:p>
            <a:fld id="{C326DB7A-76DA-5C4F-B168-C4C65C5152FB}" type="slidenum">
              <a:rPr lang="fr-FR" altLang="fr-FR"/>
              <a:pPr/>
              <a:t>‹N°›</a:t>
            </a:fld>
            <a:endParaRPr lang="fr-FR" altLang="fr-FR"/>
          </a:p>
        </p:txBody>
      </p:sp>
    </p:spTree>
    <p:extLst>
      <p:ext uri="{BB962C8B-B14F-4D97-AF65-F5344CB8AC3E}">
        <p14:creationId xmlns:p14="http://schemas.microsoft.com/office/powerpoint/2010/main" val="1515203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36466-C6D0-3D4C-9E0E-03C3FFD180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CE5EDD-F196-4F43-9C30-25D81DC0430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1E5D75-128E-6742-B70E-6050BDFF949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67A4BC1-8B8A-7A46-9715-C19C6A52FF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C48E76-6184-1D47-A713-90B440CFC0F2}"/>
              </a:ext>
            </a:extLst>
          </p:cNvPr>
          <p:cNvSpPr>
            <a:spLocks noGrp="1"/>
          </p:cNvSpPr>
          <p:nvPr>
            <p:ph type="sldNum" sz="quarter" idx="12"/>
          </p:nvPr>
        </p:nvSpPr>
        <p:spPr/>
        <p:txBody>
          <a:bodyPr/>
          <a:lstStyle/>
          <a:p>
            <a:fld id="{FD87E9FA-F030-FB4A-925A-B70D8A0A246D}" type="slidenum">
              <a:rPr lang="fr-FR" smtClean="0"/>
              <a:t>‹N°›</a:t>
            </a:fld>
            <a:endParaRPr lang="fr-FR"/>
          </a:p>
        </p:txBody>
      </p:sp>
    </p:spTree>
    <p:extLst>
      <p:ext uri="{BB962C8B-B14F-4D97-AF65-F5344CB8AC3E}">
        <p14:creationId xmlns:p14="http://schemas.microsoft.com/office/powerpoint/2010/main" val="144444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61082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8181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99421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P - diapositive de texte simple">
    <p:bg>
      <p:bgRef idx="1001">
        <a:schemeClr val="bg1"/>
      </p:bgRef>
    </p:bg>
    <p:spTree>
      <p:nvGrpSpPr>
        <p:cNvPr id="1" name=""/>
        <p:cNvGrpSpPr/>
        <p:nvPr/>
      </p:nvGrpSpPr>
      <p:grpSpPr>
        <a:xfrm>
          <a:off x="0" y="0"/>
          <a:ext cx="0" cy="0"/>
          <a:chOff x="0" y="0"/>
          <a:chExt cx="0" cy="0"/>
        </a:xfrm>
      </p:grpSpPr>
      <p:pic>
        <p:nvPicPr>
          <p:cNvPr id="4" name="Image 6"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space réservé du texte 6"/>
          <p:cNvSpPr>
            <a:spLocks noGrp="1"/>
          </p:cNvSpPr>
          <p:nvPr>
            <p:ph type="body" sz="quarter" idx="11"/>
          </p:nvPr>
        </p:nvSpPr>
        <p:spPr>
          <a:xfrm>
            <a:off x="457200" y="1727200"/>
            <a:ext cx="8204200" cy="4330700"/>
          </a:xfrm>
          <a:prstGeom prst="rect">
            <a:avLst/>
          </a:prstGeom>
        </p:spPr>
        <p:txBody>
          <a:bodyPr lIns="0" tIns="25200" rIns="0" bIns="0"/>
          <a:lstStyle>
            <a:lvl1pPr marL="327600" indent="-342000">
              <a:spcBef>
                <a:spcPts val="1800"/>
              </a:spcBef>
              <a:buFont typeface="Lucida Grande"/>
              <a:buChar char="—"/>
              <a:defRPr sz="2500"/>
            </a:lvl1pPr>
            <a:lvl2pPr marL="684000" indent="-324000">
              <a:spcBef>
                <a:spcPts val="0"/>
              </a:spcBef>
              <a:buFont typeface="Lucida Grande"/>
              <a:buChar char="—"/>
              <a:defRPr sz="2100"/>
            </a:lvl2pPr>
            <a:lvl3pPr marL="954000" indent="-309600">
              <a:spcBef>
                <a:spcPts val="0"/>
              </a:spcBef>
              <a:buFont typeface="Lucida Grande"/>
              <a:buChar char="—"/>
              <a:defRPr sz="1900"/>
            </a:lvl3pPr>
            <a:lvl4pPr marL="1278000" indent="-324000">
              <a:spcBef>
                <a:spcPts val="0"/>
              </a:spcBef>
              <a:buFont typeface="Lucida Grande"/>
              <a:buChar char="—"/>
              <a:defRPr sz="1800"/>
            </a:lvl4pPr>
            <a:lvl5pPr marL="1598400" indent="-331200">
              <a:spcBef>
                <a:spcPts val="0"/>
              </a:spcBef>
              <a:buFont typeface="Lucida Grande"/>
              <a:buChar char="—"/>
              <a:defRPr sz="1600"/>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8" name="Titre 7"/>
          <p:cNvSpPr>
            <a:spLocks noGrp="1"/>
          </p:cNvSpPr>
          <p:nvPr>
            <p:ph type="title"/>
          </p:nvPr>
        </p:nvSpPr>
        <p:spPr>
          <a:xfrm>
            <a:off x="402896" y="438314"/>
            <a:ext cx="8229600" cy="869786"/>
          </a:xfrm>
          <a:prstGeom prst="rect">
            <a:avLst/>
          </a:prstGeom>
        </p:spPr>
        <p:txBody>
          <a:bodyPr anchor="t"/>
          <a:lstStyle>
            <a:lvl1pPr algn="l">
              <a:defRPr sz="3500" b="1" baseline="0">
                <a:solidFill>
                  <a:srgbClr val="00A4E6"/>
                </a:solidFill>
              </a:defRPr>
            </a:lvl1pPr>
          </a:lstStyle>
          <a:p>
            <a:r>
              <a:rPr lang="fr-CH"/>
              <a:t>Cliquez et modifiez le titre</a:t>
            </a:r>
            <a:endParaRPr lang="fr-FR" dirty="0"/>
          </a:p>
        </p:txBody>
      </p:sp>
      <p:sp>
        <p:nvSpPr>
          <p:cNvPr id="6" name="Espace réservé du numéro de diapositive 3"/>
          <p:cNvSpPr>
            <a:spLocks noGrp="1"/>
          </p:cNvSpPr>
          <p:nvPr>
            <p:ph type="sldNum" sz="quarter" idx="12"/>
          </p:nvPr>
        </p:nvSpPr>
        <p:spPr/>
        <p:txBody>
          <a:bodyPr/>
          <a:lstStyle>
            <a:lvl1pPr>
              <a:defRPr>
                <a:solidFill>
                  <a:schemeClr val="tx2"/>
                </a:solidFill>
              </a:defRPr>
            </a:lvl1pPr>
          </a:lstStyle>
          <a:p>
            <a:fld id="{230E426F-CC45-6F44-A852-E55CE0C340E5}" type="slidenum">
              <a:rPr lang="fr-FR" altLang="fr-FR"/>
              <a:pPr/>
              <a:t>‹N°›</a:t>
            </a:fld>
            <a:endParaRPr lang="fr-FR" altLang="fr-FR"/>
          </a:p>
        </p:txBody>
      </p:sp>
    </p:spTree>
    <p:extLst>
      <p:ext uri="{BB962C8B-B14F-4D97-AF65-F5344CB8AC3E}">
        <p14:creationId xmlns:p14="http://schemas.microsoft.com/office/powerpoint/2010/main" val="216501687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36466-C6D0-3D4C-9E0E-03C3FFD180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CE5EDD-F196-4F43-9C30-25D81DC0430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1E5D75-128E-6742-B70E-6050BDFF949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67A4BC1-8B8A-7A46-9715-C19C6A52FF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C48E76-6184-1D47-A713-90B440CFC0F2}"/>
              </a:ext>
            </a:extLst>
          </p:cNvPr>
          <p:cNvSpPr>
            <a:spLocks noGrp="1"/>
          </p:cNvSpPr>
          <p:nvPr>
            <p:ph type="sldNum" sz="quarter" idx="12"/>
          </p:nvPr>
        </p:nvSpPr>
        <p:spPr/>
        <p:txBody>
          <a:bodyPr/>
          <a:lstStyle/>
          <a:p>
            <a:fld id="{FD87E9FA-F030-FB4A-925A-B70D8A0A246D}" type="slidenum">
              <a:rPr lang="fr-FR" smtClean="0"/>
              <a:t>‹N°›</a:t>
            </a:fld>
            <a:endParaRPr lang="fr-FR"/>
          </a:p>
        </p:txBody>
      </p:sp>
    </p:spTree>
    <p:extLst>
      <p:ext uri="{BB962C8B-B14F-4D97-AF65-F5344CB8AC3E}">
        <p14:creationId xmlns:p14="http://schemas.microsoft.com/office/powerpoint/2010/main" val="98897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P - diapositive de table des matières">
    <p:spTree>
      <p:nvGrpSpPr>
        <p:cNvPr id="1" name=""/>
        <p:cNvGrpSpPr/>
        <p:nvPr/>
      </p:nvGrpSpPr>
      <p:grpSpPr>
        <a:xfrm>
          <a:off x="0" y="0"/>
          <a:ext cx="0" cy="0"/>
          <a:chOff x="0" y="0"/>
          <a:chExt cx="0" cy="0"/>
        </a:xfrm>
      </p:grpSpPr>
      <p:cxnSp>
        <p:nvCxnSpPr>
          <p:cNvPr id="4" name="Connecteur droit 3"/>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5" descr="logo HEP.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7025" y="644842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02171" y="486835"/>
            <a:ext cx="8229600" cy="656165"/>
          </a:xfrm>
          <a:prstGeom prst="rect">
            <a:avLst/>
          </a:prstGeom>
        </p:spPr>
        <p:txBody>
          <a:bodyPr tIns="0" rIns="0" bIns="0" anchor="t"/>
          <a:lstStyle>
            <a:lvl1pPr algn="l">
              <a:defRPr sz="3500" b="1" baseline="0"/>
            </a:lvl1pPr>
          </a:lstStyle>
          <a:p>
            <a:r>
              <a:rPr lang="fr-CH"/>
              <a:t>Cliquez et modifiez le titre</a:t>
            </a:r>
            <a:endParaRPr lang="fr-FR" dirty="0"/>
          </a:p>
        </p:txBody>
      </p:sp>
      <p:sp>
        <p:nvSpPr>
          <p:cNvPr id="10" name="Espace réservé du texte 9"/>
          <p:cNvSpPr>
            <a:spLocks noGrp="1"/>
          </p:cNvSpPr>
          <p:nvPr>
            <p:ph type="body" sz="quarter" idx="12"/>
          </p:nvPr>
        </p:nvSpPr>
        <p:spPr>
          <a:xfrm>
            <a:off x="401638" y="1697038"/>
            <a:ext cx="8166100" cy="3886200"/>
          </a:xfrm>
          <a:prstGeom prst="rect">
            <a:avLst/>
          </a:prstGeom>
        </p:spPr>
        <p:txBody>
          <a:bodyPr lIns="0" tIns="0" rIns="0" bIns="0"/>
          <a:lstStyle>
            <a:lvl1pPr marL="403200" indent="-334800">
              <a:buFont typeface="+mj-lt"/>
              <a:buAutoNum type="arabicPeriod"/>
              <a:defRPr sz="2300"/>
            </a:lvl1pPr>
            <a:lvl2pPr marL="702000" indent="-180000">
              <a:spcBef>
                <a:spcPts val="0"/>
              </a:spcBef>
              <a:buFont typeface="+mj-lt"/>
              <a:buAutoNum type="arabicPeriod"/>
              <a:defRPr sz="2000"/>
            </a:lvl2pPr>
            <a:lvl3pPr marL="1191600" indent="-187200">
              <a:spcBef>
                <a:spcPts val="0"/>
              </a:spcBef>
              <a:buFont typeface="+mj-lt"/>
              <a:buAutoNum type="arabicPeriod"/>
              <a:defRPr sz="1800"/>
            </a:lvl3pPr>
            <a:lvl4pPr marL="1738800" indent="-187200">
              <a:spcBef>
                <a:spcPts val="0"/>
              </a:spcBef>
              <a:buFont typeface="+mj-lt"/>
              <a:buAutoNum type="arabicPeriod"/>
              <a:defRPr sz="1700"/>
            </a:lvl4pPr>
            <a:lvl5pPr marL="2286000" indent="-140400">
              <a:spcBef>
                <a:spcPts val="0"/>
              </a:spcBef>
              <a:buFont typeface="+mj-lt"/>
              <a:buAutoNum type="arabicPeriod"/>
              <a:defRPr sz="1700"/>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6" name="Espace réservé du numéro de diapositive 3"/>
          <p:cNvSpPr>
            <a:spLocks noGrp="1"/>
          </p:cNvSpPr>
          <p:nvPr>
            <p:ph type="sldNum" sz="quarter" idx="13"/>
          </p:nvPr>
        </p:nvSpPr>
        <p:spPr/>
        <p:txBody>
          <a:bodyPr/>
          <a:lstStyle>
            <a:lvl1pPr>
              <a:defRPr/>
            </a:lvl1pPr>
          </a:lstStyle>
          <a:p>
            <a:fld id="{1B56A83D-38CE-8D4A-AF4E-D6CBAEEC97B0}" type="slidenum">
              <a:rPr lang="fr-FR" altLang="fr-FR"/>
              <a:pPr/>
              <a:t>‹N°›</a:t>
            </a:fld>
            <a:endParaRPr lang="fr-FR" altLang="fr-FR"/>
          </a:p>
        </p:txBody>
      </p:sp>
    </p:spTree>
    <p:extLst>
      <p:ext uri="{BB962C8B-B14F-4D97-AF65-F5344CB8AC3E}">
        <p14:creationId xmlns:p14="http://schemas.microsoft.com/office/powerpoint/2010/main" val="33761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P - titre de chapitre">
    <p:spTree>
      <p:nvGrpSpPr>
        <p:cNvPr id="1" name=""/>
        <p:cNvGrpSpPr/>
        <p:nvPr/>
      </p:nvGrpSpPr>
      <p:grpSpPr>
        <a:xfrm>
          <a:off x="0" y="0"/>
          <a:ext cx="0" cy="0"/>
          <a:chOff x="0" y="0"/>
          <a:chExt cx="0" cy="0"/>
        </a:xfrm>
      </p:grpSpPr>
      <p:cxnSp>
        <p:nvCxnSpPr>
          <p:cNvPr id="5" name="Connecteur droit 4"/>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Image 5" descr="logo HEP.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7025" y="644842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0"/>
          <p:cNvSpPr>
            <a:spLocks noGrp="1"/>
          </p:cNvSpPr>
          <p:nvPr>
            <p:ph type="title"/>
          </p:nvPr>
        </p:nvSpPr>
        <p:spPr>
          <a:xfrm>
            <a:off x="489600" y="500400"/>
            <a:ext cx="8273251" cy="360000"/>
          </a:xfrm>
          <a:prstGeom prst="rect">
            <a:avLst/>
          </a:prstGeom>
        </p:spPr>
        <p:txBody>
          <a:bodyPr lIns="0" tIns="0" rIns="0" bIns="0"/>
          <a:lstStyle>
            <a:lvl1pPr algn="l">
              <a:defRPr sz="2100" b="1">
                <a:solidFill>
                  <a:srgbClr val="FFFFFF"/>
                </a:solidFill>
              </a:defRPr>
            </a:lvl1pPr>
          </a:lstStyle>
          <a:p>
            <a:r>
              <a:rPr lang="fr-CH"/>
              <a:t>Cliquez et modifiez le titre</a:t>
            </a:r>
            <a:endParaRPr lang="fr-FR" dirty="0"/>
          </a:p>
        </p:txBody>
      </p:sp>
      <p:sp>
        <p:nvSpPr>
          <p:cNvPr id="15" name="Espace réservé du texte 14"/>
          <p:cNvSpPr>
            <a:spLocks noGrp="1"/>
          </p:cNvSpPr>
          <p:nvPr>
            <p:ph type="body" sz="quarter" idx="12"/>
          </p:nvPr>
        </p:nvSpPr>
        <p:spPr>
          <a:xfrm>
            <a:off x="489600" y="816302"/>
            <a:ext cx="8316912" cy="469900"/>
          </a:xfrm>
          <a:prstGeom prst="rect">
            <a:avLst/>
          </a:prstGeom>
        </p:spPr>
        <p:txBody>
          <a:bodyPr lIns="0" tIns="0" rIns="0" bIns="0"/>
          <a:lstStyle>
            <a:lvl1pPr>
              <a:buNone/>
              <a:defRPr sz="2100" b="0" baseline="0">
                <a:solidFill>
                  <a:schemeClr val="bg1"/>
                </a:solidFill>
              </a:defRPr>
            </a:lvl1pPr>
            <a:lvl2pPr>
              <a:buNone/>
              <a:defRPr/>
            </a:lvl2pPr>
            <a:lvl3pPr>
              <a:buNone/>
              <a:defRPr/>
            </a:lvl3pPr>
            <a:lvl4pPr>
              <a:buNone/>
              <a:defRPr/>
            </a:lvl4pPr>
            <a:lvl5pPr>
              <a:buNone/>
              <a:defRPr/>
            </a:lvl5pPr>
          </a:lstStyle>
          <a:p>
            <a:pPr lvl="0"/>
            <a:r>
              <a:rPr lang="fr-CH"/>
              <a:t>Cliquez pour modifier les styles du texte du masque</a:t>
            </a:r>
          </a:p>
        </p:txBody>
      </p:sp>
      <p:sp>
        <p:nvSpPr>
          <p:cNvPr id="16" name="Espace réservé du texte 15"/>
          <p:cNvSpPr>
            <a:spLocks noGrp="1"/>
          </p:cNvSpPr>
          <p:nvPr>
            <p:ph type="body" sz="quarter" idx="13"/>
          </p:nvPr>
        </p:nvSpPr>
        <p:spPr>
          <a:xfrm>
            <a:off x="2106613" y="1828800"/>
            <a:ext cx="4953000" cy="3733800"/>
          </a:xfrm>
          <a:prstGeom prst="rect">
            <a:avLst/>
          </a:prstGeom>
        </p:spPr>
        <p:txBody>
          <a:bodyPr anchor="ctr">
            <a:normAutofit/>
          </a:bodyPr>
          <a:lstStyle>
            <a:lvl1pPr algn="ctr">
              <a:buNone/>
              <a:defRPr sz="28100" b="1"/>
            </a:lvl1pPr>
          </a:lstStyle>
          <a:p>
            <a:pPr lvl="0"/>
            <a:r>
              <a:rPr lang="fr-CH"/>
              <a:t>Cliquez pour modifier les styles du texte du masque</a:t>
            </a:r>
          </a:p>
        </p:txBody>
      </p:sp>
      <p:sp>
        <p:nvSpPr>
          <p:cNvPr id="7" name="Espace réservé du numéro de diapositive 3"/>
          <p:cNvSpPr>
            <a:spLocks noGrp="1"/>
          </p:cNvSpPr>
          <p:nvPr>
            <p:ph type="sldNum" sz="quarter" idx="14"/>
          </p:nvPr>
        </p:nvSpPr>
        <p:spPr/>
        <p:txBody>
          <a:bodyPr/>
          <a:lstStyle>
            <a:lvl1pPr>
              <a:defRPr/>
            </a:lvl1pPr>
          </a:lstStyle>
          <a:p>
            <a:fld id="{886CCC5C-9C7E-FA44-82C4-5D7C7C0982A1}" type="slidenum">
              <a:rPr lang="fr-FR" altLang="fr-FR"/>
              <a:pPr/>
              <a:t>‹N°›</a:t>
            </a:fld>
            <a:endParaRPr lang="fr-FR" altLang="fr-FR"/>
          </a:p>
        </p:txBody>
      </p:sp>
    </p:spTree>
    <p:extLst>
      <p:ext uri="{BB962C8B-B14F-4D97-AF65-F5344CB8AC3E}">
        <p14:creationId xmlns:p14="http://schemas.microsoft.com/office/powerpoint/2010/main" val="7257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P - diapositive de texte simple">
    <p:bg>
      <p:bgRef idx="1001">
        <a:schemeClr val="bg1"/>
      </p:bgRef>
    </p:bg>
    <p:spTree>
      <p:nvGrpSpPr>
        <p:cNvPr id="1" name=""/>
        <p:cNvGrpSpPr/>
        <p:nvPr/>
      </p:nvGrpSpPr>
      <p:grpSpPr>
        <a:xfrm>
          <a:off x="0" y="0"/>
          <a:ext cx="0" cy="0"/>
          <a:chOff x="0" y="0"/>
          <a:chExt cx="0" cy="0"/>
        </a:xfrm>
      </p:grpSpPr>
      <p:pic>
        <p:nvPicPr>
          <p:cNvPr id="4" name="Image 6"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space réservé du texte 6"/>
          <p:cNvSpPr>
            <a:spLocks noGrp="1"/>
          </p:cNvSpPr>
          <p:nvPr>
            <p:ph type="body" sz="quarter" idx="11"/>
          </p:nvPr>
        </p:nvSpPr>
        <p:spPr>
          <a:xfrm>
            <a:off x="457200" y="1727200"/>
            <a:ext cx="8204200" cy="4330700"/>
          </a:xfrm>
          <a:prstGeom prst="rect">
            <a:avLst/>
          </a:prstGeom>
        </p:spPr>
        <p:txBody>
          <a:bodyPr lIns="0" tIns="25200" rIns="0" bIns="0"/>
          <a:lstStyle>
            <a:lvl1pPr marL="327600" indent="-342000">
              <a:spcBef>
                <a:spcPts val="1800"/>
              </a:spcBef>
              <a:buFont typeface="Lucida Grande"/>
              <a:buChar char="—"/>
              <a:defRPr sz="2500"/>
            </a:lvl1pPr>
            <a:lvl2pPr marL="684000" indent="-324000">
              <a:spcBef>
                <a:spcPts val="0"/>
              </a:spcBef>
              <a:buFont typeface="Lucida Grande"/>
              <a:buChar char="—"/>
              <a:defRPr sz="2100"/>
            </a:lvl2pPr>
            <a:lvl3pPr marL="954000" indent="-309600">
              <a:spcBef>
                <a:spcPts val="0"/>
              </a:spcBef>
              <a:buFont typeface="Lucida Grande"/>
              <a:buChar char="—"/>
              <a:defRPr sz="1900"/>
            </a:lvl3pPr>
            <a:lvl4pPr marL="1278000" indent="-324000">
              <a:spcBef>
                <a:spcPts val="0"/>
              </a:spcBef>
              <a:buFont typeface="Lucida Grande"/>
              <a:buChar char="—"/>
              <a:defRPr sz="1800"/>
            </a:lvl4pPr>
            <a:lvl5pPr marL="1598400" indent="-331200">
              <a:spcBef>
                <a:spcPts val="0"/>
              </a:spcBef>
              <a:buFont typeface="Lucida Grande"/>
              <a:buChar char="—"/>
              <a:defRPr sz="1600"/>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8" name="Titre 7"/>
          <p:cNvSpPr>
            <a:spLocks noGrp="1"/>
          </p:cNvSpPr>
          <p:nvPr>
            <p:ph type="title"/>
          </p:nvPr>
        </p:nvSpPr>
        <p:spPr>
          <a:xfrm>
            <a:off x="402896" y="438314"/>
            <a:ext cx="8229600" cy="869786"/>
          </a:xfrm>
          <a:prstGeom prst="rect">
            <a:avLst/>
          </a:prstGeom>
        </p:spPr>
        <p:txBody>
          <a:bodyPr anchor="t"/>
          <a:lstStyle>
            <a:lvl1pPr algn="l">
              <a:defRPr sz="3500" b="1" baseline="0">
                <a:solidFill>
                  <a:srgbClr val="00A4E6"/>
                </a:solidFill>
              </a:defRPr>
            </a:lvl1pPr>
          </a:lstStyle>
          <a:p>
            <a:r>
              <a:rPr lang="fr-CH"/>
              <a:t>Cliquez et modifiez le titre</a:t>
            </a:r>
            <a:endParaRPr lang="fr-FR" dirty="0"/>
          </a:p>
        </p:txBody>
      </p:sp>
      <p:sp>
        <p:nvSpPr>
          <p:cNvPr id="6" name="Espace réservé du numéro de diapositive 3"/>
          <p:cNvSpPr>
            <a:spLocks noGrp="1"/>
          </p:cNvSpPr>
          <p:nvPr>
            <p:ph type="sldNum" sz="quarter" idx="12"/>
          </p:nvPr>
        </p:nvSpPr>
        <p:spPr/>
        <p:txBody>
          <a:bodyPr/>
          <a:lstStyle>
            <a:lvl1pPr>
              <a:defRPr>
                <a:solidFill>
                  <a:schemeClr val="tx2"/>
                </a:solidFill>
              </a:defRPr>
            </a:lvl1pPr>
          </a:lstStyle>
          <a:p>
            <a:fld id="{230E426F-CC45-6F44-A852-E55CE0C340E5}" type="slidenum">
              <a:rPr lang="fr-FR" altLang="fr-FR"/>
              <a:pPr/>
              <a:t>‹N°›</a:t>
            </a:fld>
            <a:endParaRPr lang="fr-FR" altLang="fr-FR"/>
          </a:p>
        </p:txBody>
      </p:sp>
    </p:spTree>
    <p:extLst>
      <p:ext uri="{BB962C8B-B14F-4D97-AF65-F5344CB8AC3E}">
        <p14:creationId xmlns:p14="http://schemas.microsoft.com/office/powerpoint/2010/main" val="20580462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P - diapositive de texte double">
    <p:bg>
      <p:bgRef idx="1001">
        <a:schemeClr val="bg1"/>
      </p:bgRef>
    </p:bg>
    <p:spTree>
      <p:nvGrpSpPr>
        <p:cNvPr id="1" name=""/>
        <p:cNvGrpSpPr/>
        <p:nvPr/>
      </p:nvGrpSpPr>
      <p:grpSpPr>
        <a:xfrm>
          <a:off x="0" y="0"/>
          <a:ext cx="0" cy="0"/>
          <a:chOff x="0" y="0"/>
          <a:chExt cx="0" cy="0"/>
        </a:xfrm>
      </p:grpSpPr>
      <p:pic>
        <p:nvPicPr>
          <p:cNvPr id="5" name="Image 6"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Espace réservé du texte 6"/>
          <p:cNvSpPr>
            <a:spLocks noGrp="1"/>
          </p:cNvSpPr>
          <p:nvPr>
            <p:ph type="body" sz="quarter" idx="11"/>
          </p:nvPr>
        </p:nvSpPr>
        <p:spPr>
          <a:xfrm>
            <a:off x="457200" y="1727200"/>
            <a:ext cx="4038600" cy="4330700"/>
          </a:xfrm>
          <a:prstGeom prst="rect">
            <a:avLst/>
          </a:prstGeom>
        </p:spPr>
        <p:txBody>
          <a:bodyPr lIns="0" tIns="0" rIns="0" bIns="0">
            <a:normAutofit/>
          </a:bodyPr>
          <a:lstStyle>
            <a:lvl1pPr marL="327600" indent="-342000" algn="l" defTabSz="457200" rtl="0" eaLnBrk="0" fontAlgn="base" hangingPunct="0">
              <a:spcBef>
                <a:spcPts val="1800"/>
              </a:spcBef>
              <a:spcAft>
                <a:spcPct val="0"/>
              </a:spcAft>
              <a:buFont typeface="Lucida Grande"/>
              <a:buChar char="—"/>
              <a:defRPr lang="fr-CH" sz="2400" kern="1200" dirty="0" smtClean="0">
                <a:solidFill>
                  <a:schemeClr val="tx1"/>
                </a:solidFill>
                <a:latin typeface="+mn-lt"/>
                <a:ea typeface="ＭＳ Ｐゴシック" pitchFamily="-65" charset="-128"/>
                <a:cs typeface="ＭＳ Ｐゴシック" pitchFamily="-65" charset="-128"/>
              </a:defRPr>
            </a:lvl1pPr>
            <a:lvl2pPr marL="684000" indent="-324000" algn="l" defTabSz="457200" rtl="0" eaLnBrk="0" fontAlgn="base" hangingPunct="0">
              <a:spcBef>
                <a:spcPts val="0"/>
              </a:spcBef>
              <a:spcAft>
                <a:spcPct val="0"/>
              </a:spcAft>
              <a:buFont typeface="Lucida Grande"/>
              <a:buChar char="—"/>
              <a:defRPr lang="fr-CH" sz="2100" kern="1200" dirty="0" smtClean="0">
                <a:solidFill>
                  <a:schemeClr val="tx1"/>
                </a:solidFill>
                <a:latin typeface="+mn-lt"/>
                <a:ea typeface="ＭＳ Ｐゴシック" pitchFamily="-65" charset="-128"/>
                <a:cs typeface="+mn-cs"/>
              </a:defRPr>
            </a:lvl2pPr>
            <a:lvl3pPr marL="954000" indent="-309600" algn="l" defTabSz="457200" rtl="0" eaLnBrk="0" fontAlgn="base" hangingPunct="0">
              <a:spcBef>
                <a:spcPts val="0"/>
              </a:spcBef>
              <a:spcAft>
                <a:spcPct val="0"/>
              </a:spcAft>
              <a:buFont typeface="Lucida Grande"/>
              <a:buChar char="—"/>
              <a:defRPr lang="fr-CH" sz="1900" kern="1200" dirty="0" smtClean="0">
                <a:solidFill>
                  <a:schemeClr val="tx1"/>
                </a:solidFill>
                <a:latin typeface="+mn-lt"/>
                <a:ea typeface="ＭＳ Ｐゴシック" pitchFamily="-65" charset="-128"/>
                <a:cs typeface="+mn-cs"/>
              </a:defRPr>
            </a:lvl3pPr>
            <a:lvl4pPr marL="1278000" indent="-324000" algn="l" defTabSz="457200" rtl="0" eaLnBrk="0" fontAlgn="base" hangingPunct="0">
              <a:spcBef>
                <a:spcPts val="0"/>
              </a:spcBef>
              <a:spcAft>
                <a:spcPct val="0"/>
              </a:spcAft>
              <a:buFont typeface="Lucida Grande"/>
              <a:buChar char="—"/>
              <a:defRPr lang="fr-CH" sz="1800" kern="1200" dirty="0" smtClean="0">
                <a:solidFill>
                  <a:schemeClr val="tx1"/>
                </a:solidFill>
                <a:latin typeface="+mn-lt"/>
                <a:ea typeface="ＭＳ Ｐゴシック" pitchFamily="-65" charset="-128"/>
                <a:cs typeface="+mn-cs"/>
              </a:defRPr>
            </a:lvl4pPr>
            <a:lvl5pPr marL="1598400" indent="-331200" algn="l" defTabSz="457200" rtl="0" eaLnBrk="0" fontAlgn="base" hangingPunct="0">
              <a:spcBef>
                <a:spcPts val="0"/>
              </a:spcBef>
              <a:spcAft>
                <a:spcPct val="0"/>
              </a:spcAft>
              <a:buFont typeface="Lucida Grande"/>
              <a:buChar char="—"/>
              <a:defRPr lang="fr-CH" sz="1600" kern="1200" dirty="0" smtClean="0">
                <a:solidFill>
                  <a:schemeClr val="tx1"/>
                </a:solidFill>
                <a:latin typeface="+mn-lt"/>
                <a:ea typeface="ＭＳ Ｐゴシック" pitchFamily="-65" charset="-128"/>
                <a:cs typeface="+mn-cs"/>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p>
          <a:p>
            <a:pPr lvl="4"/>
            <a:endParaRPr lang="fr-FR" dirty="0"/>
          </a:p>
        </p:txBody>
      </p:sp>
      <p:sp>
        <p:nvSpPr>
          <p:cNvPr id="10" name="Titre 7"/>
          <p:cNvSpPr>
            <a:spLocks noGrp="1"/>
          </p:cNvSpPr>
          <p:nvPr>
            <p:ph type="title"/>
          </p:nvPr>
        </p:nvSpPr>
        <p:spPr>
          <a:xfrm>
            <a:off x="402896" y="438314"/>
            <a:ext cx="8229600" cy="869786"/>
          </a:xfrm>
          <a:prstGeom prst="rect">
            <a:avLst/>
          </a:prstGeom>
        </p:spPr>
        <p:txBody>
          <a:bodyPr anchor="t"/>
          <a:lstStyle>
            <a:lvl1pPr algn="l">
              <a:defRPr sz="3500" b="1" baseline="0">
                <a:solidFill>
                  <a:schemeClr val="tx2"/>
                </a:solidFill>
              </a:defRPr>
            </a:lvl1pPr>
          </a:lstStyle>
          <a:p>
            <a:r>
              <a:rPr lang="fr-CH"/>
              <a:t>Cliquez et modifiez le titre</a:t>
            </a:r>
            <a:endParaRPr lang="fr-FR" dirty="0"/>
          </a:p>
        </p:txBody>
      </p:sp>
      <p:sp>
        <p:nvSpPr>
          <p:cNvPr id="12" name="Espace réservé du texte 6"/>
          <p:cNvSpPr>
            <a:spLocks noGrp="1"/>
          </p:cNvSpPr>
          <p:nvPr>
            <p:ph type="body" sz="quarter" idx="13"/>
          </p:nvPr>
        </p:nvSpPr>
        <p:spPr>
          <a:xfrm>
            <a:off x="4673400" y="1727200"/>
            <a:ext cx="4038600" cy="4330700"/>
          </a:xfrm>
          <a:prstGeom prst="rect">
            <a:avLst/>
          </a:prstGeom>
        </p:spPr>
        <p:txBody>
          <a:bodyPr lIns="0" tIns="0" rIns="0" bIns="0">
            <a:normAutofit/>
          </a:bodyPr>
          <a:lstStyle>
            <a:lvl1pPr marL="327600" indent="-342000" algn="l" defTabSz="457200" rtl="0" eaLnBrk="0" fontAlgn="base" hangingPunct="0">
              <a:spcBef>
                <a:spcPts val="1800"/>
              </a:spcBef>
              <a:spcAft>
                <a:spcPct val="0"/>
              </a:spcAft>
              <a:buFont typeface="Lucida Grande"/>
              <a:buChar char="—"/>
              <a:defRPr lang="fr-CH" sz="2400" kern="1200" dirty="0" smtClean="0">
                <a:solidFill>
                  <a:schemeClr val="tx1"/>
                </a:solidFill>
                <a:latin typeface="+mn-lt"/>
                <a:ea typeface="ＭＳ Ｐゴシック" pitchFamily="-65" charset="-128"/>
                <a:cs typeface="ＭＳ Ｐゴシック" pitchFamily="-65" charset="-128"/>
              </a:defRPr>
            </a:lvl1pPr>
            <a:lvl2pPr marL="684000" indent="-324000" algn="l" defTabSz="457200" rtl="0" eaLnBrk="0" fontAlgn="base" hangingPunct="0">
              <a:spcBef>
                <a:spcPts val="0"/>
              </a:spcBef>
              <a:spcAft>
                <a:spcPct val="0"/>
              </a:spcAft>
              <a:buFont typeface="Lucida Grande"/>
              <a:buChar char="—"/>
              <a:defRPr lang="fr-CH" sz="2100" kern="1200" dirty="0" smtClean="0">
                <a:solidFill>
                  <a:schemeClr val="tx1"/>
                </a:solidFill>
                <a:latin typeface="+mn-lt"/>
                <a:ea typeface="ＭＳ Ｐゴシック" pitchFamily="-65" charset="-128"/>
                <a:cs typeface="+mn-cs"/>
              </a:defRPr>
            </a:lvl2pPr>
            <a:lvl3pPr marL="954000" indent="-309600" algn="l" defTabSz="457200" rtl="0" eaLnBrk="0" fontAlgn="base" hangingPunct="0">
              <a:spcBef>
                <a:spcPts val="0"/>
              </a:spcBef>
              <a:spcAft>
                <a:spcPct val="0"/>
              </a:spcAft>
              <a:buFont typeface="Lucida Grande"/>
              <a:buChar char="—"/>
              <a:defRPr lang="fr-CH" sz="1900" kern="1200" dirty="0" smtClean="0">
                <a:solidFill>
                  <a:schemeClr val="tx1"/>
                </a:solidFill>
                <a:latin typeface="+mn-lt"/>
                <a:ea typeface="ＭＳ Ｐゴシック" pitchFamily="-65" charset="-128"/>
                <a:cs typeface="+mn-cs"/>
              </a:defRPr>
            </a:lvl3pPr>
            <a:lvl4pPr marL="1278000" indent="-324000" algn="l" defTabSz="457200" rtl="0" eaLnBrk="0" fontAlgn="base" hangingPunct="0">
              <a:spcBef>
                <a:spcPts val="0"/>
              </a:spcBef>
              <a:spcAft>
                <a:spcPct val="0"/>
              </a:spcAft>
              <a:buFont typeface="Lucida Grande"/>
              <a:buChar char="—"/>
              <a:defRPr lang="fr-CH" sz="1800" kern="1200" dirty="0" smtClean="0">
                <a:solidFill>
                  <a:schemeClr val="tx1"/>
                </a:solidFill>
                <a:latin typeface="+mn-lt"/>
                <a:ea typeface="ＭＳ Ｐゴシック" pitchFamily="-65" charset="-128"/>
                <a:cs typeface="+mn-cs"/>
              </a:defRPr>
            </a:lvl4pPr>
            <a:lvl5pPr marL="1598400" indent="-331200" algn="l" defTabSz="457200" rtl="0" eaLnBrk="0" fontAlgn="base" hangingPunct="0">
              <a:spcBef>
                <a:spcPts val="0"/>
              </a:spcBef>
              <a:spcAft>
                <a:spcPct val="0"/>
              </a:spcAft>
              <a:buFont typeface="Lucida Grande"/>
              <a:buChar char="—"/>
              <a:defRPr lang="fr-CH" sz="1600" kern="1200" dirty="0" smtClean="0">
                <a:solidFill>
                  <a:schemeClr val="tx1"/>
                </a:solidFill>
                <a:latin typeface="+mn-lt"/>
                <a:ea typeface="ＭＳ Ｐゴシック" pitchFamily="-65" charset="-128"/>
                <a:cs typeface="+mn-cs"/>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p>
          <a:p>
            <a:pPr lvl="4"/>
            <a:endParaRPr lang="fr-FR" dirty="0"/>
          </a:p>
        </p:txBody>
      </p:sp>
      <p:sp>
        <p:nvSpPr>
          <p:cNvPr id="8" name="Espace réservé du numéro de diapositive 3"/>
          <p:cNvSpPr>
            <a:spLocks noGrp="1"/>
          </p:cNvSpPr>
          <p:nvPr>
            <p:ph type="sldNum" sz="quarter" idx="14"/>
          </p:nvPr>
        </p:nvSpPr>
        <p:spPr/>
        <p:txBody>
          <a:bodyPr/>
          <a:lstStyle>
            <a:lvl1pPr>
              <a:defRPr>
                <a:solidFill>
                  <a:schemeClr val="tx2"/>
                </a:solidFill>
              </a:defRPr>
            </a:lvl1pPr>
          </a:lstStyle>
          <a:p>
            <a:fld id="{657D90CB-D18F-4F4A-9265-304026CB55CD}" type="slidenum">
              <a:rPr lang="fr-FR" altLang="fr-FR"/>
              <a:pPr/>
              <a:t>‹N°›</a:t>
            </a:fld>
            <a:endParaRPr lang="fr-FR" altLang="fr-FR"/>
          </a:p>
        </p:txBody>
      </p:sp>
    </p:spTree>
    <p:extLst>
      <p:ext uri="{BB962C8B-B14F-4D97-AF65-F5344CB8AC3E}">
        <p14:creationId xmlns:p14="http://schemas.microsoft.com/office/powerpoint/2010/main" val="638181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P - diapositive de texte + média">
    <p:bg>
      <p:bgRef idx="1001">
        <a:schemeClr val="bg1"/>
      </p:bgRef>
    </p:bg>
    <p:spTree>
      <p:nvGrpSpPr>
        <p:cNvPr id="1" name=""/>
        <p:cNvGrpSpPr/>
        <p:nvPr/>
      </p:nvGrpSpPr>
      <p:grpSpPr>
        <a:xfrm>
          <a:off x="0" y="0"/>
          <a:ext cx="0" cy="0"/>
          <a:chOff x="0" y="0"/>
          <a:chExt cx="0" cy="0"/>
        </a:xfrm>
      </p:grpSpPr>
      <p:pic>
        <p:nvPicPr>
          <p:cNvPr id="5" name="Image 6"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Espace réservé pour une image  14"/>
          <p:cNvSpPr>
            <a:spLocks noGrp="1"/>
          </p:cNvSpPr>
          <p:nvPr>
            <p:ph type="pic" sz="quarter" idx="12"/>
          </p:nvPr>
        </p:nvSpPr>
        <p:spPr>
          <a:xfrm>
            <a:off x="4749800" y="1727200"/>
            <a:ext cx="3898900" cy="4330700"/>
          </a:xfrm>
          <a:prstGeom prst="rect">
            <a:avLst/>
          </a:prstGeom>
        </p:spPr>
        <p:txBody>
          <a:bodyPr rtlCol="0">
            <a:normAutofit/>
          </a:bodyPr>
          <a:lstStyle/>
          <a:p>
            <a:pPr lvl="0"/>
            <a:endParaRPr lang="fr-FR" noProof="0"/>
          </a:p>
        </p:txBody>
      </p:sp>
      <p:sp>
        <p:nvSpPr>
          <p:cNvPr id="9" name="Titre 7"/>
          <p:cNvSpPr>
            <a:spLocks noGrp="1"/>
          </p:cNvSpPr>
          <p:nvPr>
            <p:ph type="title"/>
          </p:nvPr>
        </p:nvSpPr>
        <p:spPr>
          <a:xfrm>
            <a:off x="402896" y="438314"/>
            <a:ext cx="8229600" cy="869786"/>
          </a:xfrm>
          <a:prstGeom prst="rect">
            <a:avLst/>
          </a:prstGeom>
        </p:spPr>
        <p:txBody>
          <a:bodyPr anchor="t"/>
          <a:lstStyle>
            <a:lvl1pPr algn="l">
              <a:defRPr sz="3500" b="1" baseline="0">
                <a:solidFill>
                  <a:schemeClr val="tx2"/>
                </a:solidFill>
              </a:defRPr>
            </a:lvl1pPr>
          </a:lstStyle>
          <a:p>
            <a:r>
              <a:rPr lang="fr-CH"/>
              <a:t>Cliquez et modifiez le titre</a:t>
            </a:r>
            <a:endParaRPr lang="fr-FR" dirty="0"/>
          </a:p>
        </p:txBody>
      </p:sp>
      <p:sp>
        <p:nvSpPr>
          <p:cNvPr id="17" name="Espace réservé du texte 6"/>
          <p:cNvSpPr>
            <a:spLocks noGrp="1"/>
          </p:cNvSpPr>
          <p:nvPr>
            <p:ph type="body" sz="quarter" idx="11"/>
          </p:nvPr>
        </p:nvSpPr>
        <p:spPr>
          <a:xfrm>
            <a:off x="457200" y="1727200"/>
            <a:ext cx="4038600" cy="4330700"/>
          </a:xfrm>
          <a:prstGeom prst="rect">
            <a:avLst/>
          </a:prstGeom>
        </p:spPr>
        <p:txBody>
          <a:bodyPr lIns="0" tIns="0" rIns="0" bIns="0">
            <a:normAutofit/>
          </a:bodyPr>
          <a:lstStyle>
            <a:lvl1pPr marL="327600" indent="-342000" algn="l" defTabSz="457200" rtl="0" eaLnBrk="0" fontAlgn="base" hangingPunct="0">
              <a:spcBef>
                <a:spcPts val="1800"/>
              </a:spcBef>
              <a:spcAft>
                <a:spcPct val="0"/>
              </a:spcAft>
              <a:buFont typeface="Lucida Grande"/>
              <a:buChar char="—"/>
              <a:defRPr lang="fr-CH" sz="2400" kern="1200" dirty="0" smtClean="0">
                <a:solidFill>
                  <a:schemeClr val="tx1"/>
                </a:solidFill>
                <a:latin typeface="+mn-lt"/>
                <a:ea typeface="ＭＳ Ｐゴシック" pitchFamily="-65" charset="-128"/>
                <a:cs typeface="ＭＳ Ｐゴシック" pitchFamily="-65" charset="-128"/>
              </a:defRPr>
            </a:lvl1pPr>
            <a:lvl2pPr marL="684000" indent="-324000" algn="l" defTabSz="457200" rtl="0" eaLnBrk="0" fontAlgn="base" hangingPunct="0">
              <a:spcBef>
                <a:spcPts val="0"/>
              </a:spcBef>
              <a:spcAft>
                <a:spcPct val="0"/>
              </a:spcAft>
              <a:buFont typeface="Lucida Grande"/>
              <a:buChar char="—"/>
              <a:defRPr lang="fr-CH" sz="2100" kern="1200" dirty="0" smtClean="0">
                <a:solidFill>
                  <a:schemeClr val="tx1"/>
                </a:solidFill>
                <a:latin typeface="+mn-lt"/>
                <a:ea typeface="ＭＳ Ｐゴシック" pitchFamily="-65" charset="-128"/>
                <a:cs typeface="+mn-cs"/>
              </a:defRPr>
            </a:lvl2pPr>
            <a:lvl3pPr marL="954000" indent="-309600" algn="l" defTabSz="457200" rtl="0" eaLnBrk="0" fontAlgn="base" hangingPunct="0">
              <a:spcBef>
                <a:spcPts val="0"/>
              </a:spcBef>
              <a:spcAft>
                <a:spcPct val="0"/>
              </a:spcAft>
              <a:buFont typeface="Lucida Grande"/>
              <a:buChar char="—"/>
              <a:defRPr lang="fr-CH" sz="1900" kern="1200" dirty="0" smtClean="0">
                <a:solidFill>
                  <a:schemeClr val="tx1"/>
                </a:solidFill>
                <a:latin typeface="+mn-lt"/>
                <a:ea typeface="ＭＳ Ｐゴシック" pitchFamily="-65" charset="-128"/>
                <a:cs typeface="+mn-cs"/>
              </a:defRPr>
            </a:lvl3pPr>
            <a:lvl4pPr marL="1278000" indent="-324000" algn="l" defTabSz="457200" rtl="0" eaLnBrk="0" fontAlgn="base" hangingPunct="0">
              <a:spcBef>
                <a:spcPts val="0"/>
              </a:spcBef>
              <a:spcAft>
                <a:spcPct val="0"/>
              </a:spcAft>
              <a:buFont typeface="Lucida Grande"/>
              <a:buChar char="—"/>
              <a:defRPr lang="fr-CH" sz="1800" kern="1200" dirty="0" smtClean="0">
                <a:solidFill>
                  <a:schemeClr val="tx1"/>
                </a:solidFill>
                <a:latin typeface="+mn-lt"/>
                <a:ea typeface="ＭＳ Ｐゴシック" pitchFamily="-65" charset="-128"/>
                <a:cs typeface="+mn-cs"/>
              </a:defRPr>
            </a:lvl4pPr>
            <a:lvl5pPr marL="1598400" indent="-331200" algn="l" defTabSz="457200" rtl="0" eaLnBrk="0" fontAlgn="base" hangingPunct="0">
              <a:spcBef>
                <a:spcPts val="0"/>
              </a:spcBef>
              <a:spcAft>
                <a:spcPct val="0"/>
              </a:spcAft>
              <a:buFont typeface="Lucida Grande"/>
              <a:buChar char="—"/>
              <a:defRPr lang="fr-CH" sz="1600" kern="1200" dirty="0" smtClean="0">
                <a:solidFill>
                  <a:schemeClr val="tx1"/>
                </a:solidFill>
                <a:latin typeface="+mn-lt"/>
                <a:ea typeface="ＭＳ Ｐゴシック" pitchFamily="-65" charset="-128"/>
                <a:cs typeface="+mn-cs"/>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p>
          <a:p>
            <a:pPr lvl="4"/>
            <a:endParaRPr lang="fr-FR" dirty="0"/>
          </a:p>
        </p:txBody>
      </p:sp>
      <p:sp>
        <p:nvSpPr>
          <p:cNvPr id="7" name="Espace réservé du numéro de diapositive 3"/>
          <p:cNvSpPr>
            <a:spLocks noGrp="1"/>
          </p:cNvSpPr>
          <p:nvPr>
            <p:ph type="sldNum" sz="quarter" idx="13"/>
          </p:nvPr>
        </p:nvSpPr>
        <p:spPr/>
        <p:txBody>
          <a:bodyPr/>
          <a:lstStyle>
            <a:lvl1pPr>
              <a:defRPr>
                <a:solidFill>
                  <a:schemeClr val="tx2"/>
                </a:solidFill>
              </a:defRPr>
            </a:lvl1pPr>
          </a:lstStyle>
          <a:p>
            <a:fld id="{4AAC1A4F-643C-C44D-A1B5-1DF6BB9D23B7}" type="slidenum">
              <a:rPr lang="fr-FR" altLang="fr-FR"/>
              <a:pPr/>
              <a:t>‹N°›</a:t>
            </a:fld>
            <a:endParaRPr lang="fr-FR" altLang="fr-FR"/>
          </a:p>
        </p:txBody>
      </p:sp>
    </p:spTree>
    <p:extLst>
      <p:ext uri="{BB962C8B-B14F-4D97-AF65-F5344CB8AC3E}">
        <p14:creationId xmlns:p14="http://schemas.microsoft.com/office/powerpoint/2010/main" val="99735761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P - diapositive de média double">
    <p:bg>
      <p:bgRef idx="1001">
        <a:schemeClr val="bg1"/>
      </p:bgRef>
    </p:bg>
    <p:spTree>
      <p:nvGrpSpPr>
        <p:cNvPr id="1" name=""/>
        <p:cNvGrpSpPr/>
        <p:nvPr/>
      </p:nvGrpSpPr>
      <p:grpSpPr>
        <a:xfrm>
          <a:off x="0" y="0"/>
          <a:ext cx="0" cy="0"/>
          <a:chOff x="0" y="0"/>
          <a:chExt cx="0" cy="0"/>
        </a:xfrm>
      </p:grpSpPr>
      <p:pic>
        <p:nvPicPr>
          <p:cNvPr id="5" name="Image 6"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Espace réservé pour une image  14"/>
          <p:cNvSpPr>
            <a:spLocks noGrp="1"/>
          </p:cNvSpPr>
          <p:nvPr>
            <p:ph type="pic" sz="quarter" idx="12"/>
          </p:nvPr>
        </p:nvSpPr>
        <p:spPr>
          <a:xfrm>
            <a:off x="4749800" y="1727200"/>
            <a:ext cx="3898900" cy="4330700"/>
          </a:xfrm>
          <a:prstGeom prst="rect">
            <a:avLst/>
          </a:prstGeom>
        </p:spPr>
        <p:txBody>
          <a:bodyPr rtlCol="0">
            <a:normAutofit/>
          </a:bodyPr>
          <a:lstStyle/>
          <a:p>
            <a:pPr lvl="0"/>
            <a:endParaRPr lang="fr-FR" noProof="0"/>
          </a:p>
        </p:txBody>
      </p:sp>
      <p:sp>
        <p:nvSpPr>
          <p:cNvPr id="10" name="Espace réservé pour une image  14"/>
          <p:cNvSpPr>
            <a:spLocks noGrp="1"/>
          </p:cNvSpPr>
          <p:nvPr>
            <p:ph type="pic" sz="quarter" idx="13"/>
          </p:nvPr>
        </p:nvSpPr>
        <p:spPr>
          <a:xfrm>
            <a:off x="457200" y="1727200"/>
            <a:ext cx="3898900" cy="4330700"/>
          </a:xfrm>
          <a:prstGeom prst="rect">
            <a:avLst/>
          </a:prstGeom>
        </p:spPr>
        <p:txBody>
          <a:bodyPr rtlCol="0">
            <a:normAutofit/>
          </a:bodyPr>
          <a:lstStyle/>
          <a:p>
            <a:pPr lvl="0"/>
            <a:endParaRPr lang="fr-FR" noProof="0"/>
          </a:p>
        </p:txBody>
      </p:sp>
      <p:sp>
        <p:nvSpPr>
          <p:cNvPr id="15" name="Titre 7"/>
          <p:cNvSpPr>
            <a:spLocks noGrp="1"/>
          </p:cNvSpPr>
          <p:nvPr>
            <p:ph type="title"/>
          </p:nvPr>
        </p:nvSpPr>
        <p:spPr>
          <a:xfrm>
            <a:off x="402896" y="438314"/>
            <a:ext cx="8229600" cy="869786"/>
          </a:xfrm>
          <a:prstGeom prst="rect">
            <a:avLst/>
          </a:prstGeom>
        </p:spPr>
        <p:txBody>
          <a:bodyPr anchor="t"/>
          <a:lstStyle>
            <a:lvl1pPr algn="l">
              <a:defRPr sz="3500" b="1" baseline="0">
                <a:solidFill>
                  <a:schemeClr val="tx2"/>
                </a:solidFill>
              </a:defRPr>
            </a:lvl1pPr>
          </a:lstStyle>
          <a:p>
            <a:r>
              <a:rPr lang="fr-CH"/>
              <a:t>Cliquez et modifiez le titre</a:t>
            </a:r>
            <a:endParaRPr lang="fr-FR" dirty="0"/>
          </a:p>
        </p:txBody>
      </p:sp>
      <p:sp>
        <p:nvSpPr>
          <p:cNvPr id="7" name="Espace réservé du numéro de diapositive 3"/>
          <p:cNvSpPr>
            <a:spLocks noGrp="1"/>
          </p:cNvSpPr>
          <p:nvPr>
            <p:ph type="sldNum" sz="quarter" idx="14"/>
          </p:nvPr>
        </p:nvSpPr>
        <p:spPr>
          <a:xfrm>
            <a:off x="25400" y="6446838"/>
            <a:ext cx="660400" cy="182562"/>
          </a:xfrm>
        </p:spPr>
        <p:txBody>
          <a:bodyPr/>
          <a:lstStyle>
            <a:lvl1pPr>
              <a:defRPr>
                <a:solidFill>
                  <a:schemeClr val="tx2"/>
                </a:solidFill>
              </a:defRPr>
            </a:lvl1pPr>
          </a:lstStyle>
          <a:p>
            <a:fld id="{FA72C09F-8DB3-FC48-9E1E-C63BC86A0379}" type="slidenum">
              <a:rPr lang="fr-FR" altLang="fr-FR"/>
              <a:pPr/>
              <a:t>‹N°›</a:t>
            </a:fld>
            <a:endParaRPr lang="fr-FR" altLang="fr-FR"/>
          </a:p>
        </p:txBody>
      </p:sp>
    </p:spTree>
    <p:extLst>
      <p:ext uri="{BB962C8B-B14F-4D97-AF65-F5344CB8AC3E}">
        <p14:creationId xmlns:p14="http://schemas.microsoft.com/office/powerpoint/2010/main" val="14796208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P - diapositive de média double + légende">
    <p:bg>
      <p:bgRef idx="1001">
        <a:schemeClr val="bg1"/>
      </p:bgRef>
    </p:bg>
    <p:spTree>
      <p:nvGrpSpPr>
        <p:cNvPr id="1" name=""/>
        <p:cNvGrpSpPr/>
        <p:nvPr/>
      </p:nvGrpSpPr>
      <p:grpSpPr>
        <a:xfrm>
          <a:off x="0" y="0"/>
          <a:ext cx="0" cy="0"/>
          <a:chOff x="0" y="0"/>
          <a:chExt cx="0" cy="0"/>
        </a:xfrm>
      </p:grpSpPr>
      <p:pic>
        <p:nvPicPr>
          <p:cNvPr id="7" name="Image 4"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Espace réservé pour une image  14"/>
          <p:cNvSpPr>
            <a:spLocks noGrp="1"/>
          </p:cNvSpPr>
          <p:nvPr>
            <p:ph type="pic" sz="quarter" idx="12"/>
          </p:nvPr>
        </p:nvSpPr>
        <p:spPr>
          <a:xfrm>
            <a:off x="4749800" y="1727200"/>
            <a:ext cx="3898900" cy="4330700"/>
          </a:xfrm>
          <a:prstGeom prst="rect">
            <a:avLst/>
          </a:prstGeom>
        </p:spPr>
        <p:txBody>
          <a:bodyPr rtlCol="0">
            <a:normAutofit/>
          </a:bodyPr>
          <a:lstStyle/>
          <a:p>
            <a:pPr lvl="0"/>
            <a:endParaRPr lang="fr-FR" noProof="0"/>
          </a:p>
        </p:txBody>
      </p:sp>
      <p:sp>
        <p:nvSpPr>
          <p:cNvPr id="9" name="Espace réservé pour une image  14"/>
          <p:cNvSpPr>
            <a:spLocks noGrp="1"/>
          </p:cNvSpPr>
          <p:nvPr>
            <p:ph type="pic" sz="quarter" idx="13"/>
          </p:nvPr>
        </p:nvSpPr>
        <p:spPr>
          <a:xfrm>
            <a:off x="457200" y="1727200"/>
            <a:ext cx="3898900" cy="4330700"/>
          </a:xfrm>
          <a:prstGeom prst="rect">
            <a:avLst/>
          </a:prstGeom>
        </p:spPr>
        <p:txBody>
          <a:bodyPr rtlCol="0">
            <a:normAutofit/>
          </a:bodyPr>
          <a:lstStyle/>
          <a:p>
            <a:pPr lvl="0"/>
            <a:endParaRPr lang="fr-FR" noProof="0"/>
          </a:p>
        </p:txBody>
      </p:sp>
      <p:sp>
        <p:nvSpPr>
          <p:cNvPr id="12" name="Titre 7"/>
          <p:cNvSpPr>
            <a:spLocks noGrp="1"/>
          </p:cNvSpPr>
          <p:nvPr>
            <p:ph type="title"/>
          </p:nvPr>
        </p:nvSpPr>
        <p:spPr>
          <a:xfrm>
            <a:off x="402896" y="438314"/>
            <a:ext cx="8229600" cy="869786"/>
          </a:xfrm>
          <a:prstGeom prst="rect">
            <a:avLst/>
          </a:prstGeom>
        </p:spPr>
        <p:txBody>
          <a:bodyPr anchor="t"/>
          <a:lstStyle>
            <a:lvl1pPr algn="l">
              <a:defRPr sz="3500" b="1" baseline="0">
                <a:solidFill>
                  <a:schemeClr val="tx2"/>
                </a:solidFill>
              </a:defRPr>
            </a:lvl1pPr>
          </a:lstStyle>
          <a:p>
            <a:r>
              <a:rPr lang="fr-CH"/>
              <a:t>Cliquez et modifiez le titre</a:t>
            </a:r>
            <a:endParaRPr lang="fr-FR" dirty="0"/>
          </a:p>
        </p:txBody>
      </p:sp>
      <p:sp>
        <p:nvSpPr>
          <p:cNvPr id="16" name="Espace réservé du texte 13"/>
          <p:cNvSpPr>
            <a:spLocks noGrp="1"/>
          </p:cNvSpPr>
          <p:nvPr>
            <p:ph type="body" sz="quarter" idx="15"/>
          </p:nvPr>
        </p:nvSpPr>
        <p:spPr>
          <a:xfrm>
            <a:off x="457200" y="6096000"/>
            <a:ext cx="2806700" cy="228600"/>
          </a:xfrm>
          <a:custGeom>
            <a:avLst/>
            <a:gdLst>
              <a:gd name="connsiteX0" fmla="*/ 0 w 2806700"/>
              <a:gd name="connsiteY0" fmla="*/ 0 h 228600"/>
              <a:gd name="connsiteX1" fmla="*/ 2806700 w 2806700"/>
              <a:gd name="connsiteY1" fmla="*/ 0 h 228600"/>
              <a:gd name="connsiteX2" fmla="*/ 2806700 w 2806700"/>
              <a:gd name="connsiteY2" fmla="*/ 228600 h 228600"/>
              <a:gd name="connsiteX3" fmla="*/ 0 w 2806700"/>
              <a:gd name="connsiteY3" fmla="*/ 228600 h 228600"/>
              <a:gd name="connsiteX4" fmla="*/ 0 w 28067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700" h="228600">
                <a:moveTo>
                  <a:pt x="0" y="0"/>
                </a:moveTo>
                <a:lnTo>
                  <a:pt x="2806700" y="0"/>
                </a:lnTo>
                <a:lnTo>
                  <a:pt x="2806700" y="228600"/>
                </a:lnTo>
                <a:lnTo>
                  <a:pt x="0" y="228600"/>
                </a:lnTo>
                <a:lnTo>
                  <a:pt x="0" y="0"/>
                </a:lnTo>
                <a:close/>
              </a:path>
            </a:pathLst>
          </a:custGeom>
        </p:spPr>
        <p:txBody>
          <a:bodyPr lIns="0" tIns="0" bIns="0"/>
          <a:lstStyle>
            <a:lvl1pPr>
              <a:buNone/>
              <a:defRPr sz="1400" baseline="0"/>
            </a:lvl1pPr>
            <a:lvl2pPr>
              <a:buNone/>
              <a:defRPr/>
            </a:lvl2pPr>
            <a:lvl3pPr>
              <a:buNone/>
              <a:defRPr/>
            </a:lvl3pPr>
            <a:lvl4pPr>
              <a:buNone/>
              <a:defRPr/>
            </a:lvl4pPr>
            <a:lvl5pPr>
              <a:buNone/>
              <a:defRPr/>
            </a:lvl5pPr>
          </a:lstStyle>
          <a:p>
            <a:pPr lvl="0"/>
            <a:r>
              <a:rPr lang="fr-CH"/>
              <a:t>Cliquez pour modifier les styles du texte du masque</a:t>
            </a:r>
          </a:p>
        </p:txBody>
      </p:sp>
      <p:sp>
        <p:nvSpPr>
          <p:cNvPr id="17" name="Espace réservé du texte 13"/>
          <p:cNvSpPr>
            <a:spLocks noGrp="1"/>
          </p:cNvSpPr>
          <p:nvPr>
            <p:ph type="body" sz="quarter" idx="16"/>
          </p:nvPr>
        </p:nvSpPr>
        <p:spPr>
          <a:xfrm>
            <a:off x="4748400" y="6094800"/>
            <a:ext cx="2806700" cy="228600"/>
          </a:xfrm>
          <a:custGeom>
            <a:avLst/>
            <a:gdLst>
              <a:gd name="connsiteX0" fmla="*/ 0 w 2806700"/>
              <a:gd name="connsiteY0" fmla="*/ 0 h 228600"/>
              <a:gd name="connsiteX1" fmla="*/ 2806700 w 2806700"/>
              <a:gd name="connsiteY1" fmla="*/ 0 h 228600"/>
              <a:gd name="connsiteX2" fmla="*/ 2806700 w 2806700"/>
              <a:gd name="connsiteY2" fmla="*/ 228600 h 228600"/>
              <a:gd name="connsiteX3" fmla="*/ 0 w 2806700"/>
              <a:gd name="connsiteY3" fmla="*/ 228600 h 228600"/>
              <a:gd name="connsiteX4" fmla="*/ 0 w 28067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6700" h="228600">
                <a:moveTo>
                  <a:pt x="0" y="0"/>
                </a:moveTo>
                <a:lnTo>
                  <a:pt x="2806700" y="0"/>
                </a:lnTo>
                <a:lnTo>
                  <a:pt x="2806700" y="228600"/>
                </a:lnTo>
                <a:lnTo>
                  <a:pt x="0" y="228600"/>
                </a:lnTo>
                <a:lnTo>
                  <a:pt x="0" y="0"/>
                </a:lnTo>
                <a:close/>
              </a:path>
            </a:pathLst>
          </a:custGeom>
        </p:spPr>
        <p:txBody>
          <a:bodyPr lIns="0" tIns="0" bIns="0"/>
          <a:lstStyle>
            <a:lvl1pPr>
              <a:buNone/>
              <a:defRPr sz="1400" baseline="0"/>
            </a:lvl1pPr>
            <a:lvl2pPr>
              <a:buNone/>
              <a:defRPr/>
            </a:lvl2pPr>
            <a:lvl3pPr>
              <a:buNone/>
              <a:defRPr/>
            </a:lvl3pPr>
            <a:lvl4pPr>
              <a:buNone/>
              <a:defRPr/>
            </a:lvl4pPr>
            <a:lvl5pPr>
              <a:buNone/>
              <a:defRPr/>
            </a:lvl5pPr>
          </a:lstStyle>
          <a:p>
            <a:pPr lvl="0"/>
            <a:r>
              <a:rPr lang="fr-CH"/>
              <a:t>Cliquez pour modifier les styles du texte du masque</a:t>
            </a:r>
          </a:p>
        </p:txBody>
      </p:sp>
      <p:sp>
        <p:nvSpPr>
          <p:cNvPr id="11" name="Espace réservé du numéro de diapositive 3"/>
          <p:cNvSpPr>
            <a:spLocks noGrp="1"/>
          </p:cNvSpPr>
          <p:nvPr>
            <p:ph type="sldNum" sz="quarter" idx="17"/>
          </p:nvPr>
        </p:nvSpPr>
        <p:spPr>
          <a:xfrm>
            <a:off x="25400" y="6324600"/>
            <a:ext cx="660400" cy="304800"/>
          </a:xfrm>
        </p:spPr>
        <p:txBody>
          <a:bodyPr/>
          <a:lstStyle>
            <a:lvl1pPr>
              <a:defRPr>
                <a:solidFill>
                  <a:schemeClr val="tx2"/>
                </a:solidFill>
              </a:defRPr>
            </a:lvl1pPr>
          </a:lstStyle>
          <a:p>
            <a:fld id="{2692089C-1D81-7445-BC09-4A9D6BF0B640}" type="slidenum">
              <a:rPr lang="fr-FR" altLang="fr-FR"/>
              <a:pPr/>
              <a:t>‹N°›</a:t>
            </a:fld>
            <a:endParaRPr lang="fr-FR" altLang="fr-FR"/>
          </a:p>
        </p:txBody>
      </p:sp>
    </p:spTree>
    <p:extLst>
      <p:ext uri="{BB962C8B-B14F-4D97-AF65-F5344CB8AC3E}">
        <p14:creationId xmlns:p14="http://schemas.microsoft.com/office/powerpoint/2010/main" val="1276827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P - diapositive de média grand">
    <p:bg>
      <p:bgRef idx="1001">
        <a:schemeClr val="bg1"/>
      </p:bgRef>
    </p:bg>
    <p:spTree>
      <p:nvGrpSpPr>
        <p:cNvPr id="1" name=""/>
        <p:cNvGrpSpPr/>
        <p:nvPr/>
      </p:nvGrpSpPr>
      <p:grpSpPr>
        <a:xfrm>
          <a:off x="0" y="0"/>
          <a:ext cx="0" cy="0"/>
          <a:chOff x="0" y="0"/>
          <a:chExt cx="0" cy="0"/>
        </a:xfrm>
      </p:grpSpPr>
      <p:pic>
        <p:nvPicPr>
          <p:cNvPr id="4" name="Image 6" descr="logo HEP noir.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613" y="6446838"/>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userDrawn="1"/>
        </p:nvCxnSpPr>
        <p:spPr>
          <a:xfrm>
            <a:off x="457200" y="1308100"/>
            <a:ext cx="8207375"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Espace réservé pour une image  14"/>
          <p:cNvSpPr>
            <a:spLocks noGrp="1"/>
          </p:cNvSpPr>
          <p:nvPr>
            <p:ph type="pic" sz="quarter" idx="13"/>
          </p:nvPr>
        </p:nvSpPr>
        <p:spPr>
          <a:xfrm>
            <a:off x="469900" y="1727200"/>
            <a:ext cx="8204200" cy="4330700"/>
          </a:xfrm>
          <a:prstGeom prst="rect">
            <a:avLst/>
          </a:prstGeom>
        </p:spPr>
        <p:txBody>
          <a:bodyPr rtlCol="0">
            <a:normAutofit/>
          </a:bodyPr>
          <a:lstStyle/>
          <a:p>
            <a:pPr lvl="0"/>
            <a:endParaRPr lang="fr-FR" noProof="0"/>
          </a:p>
        </p:txBody>
      </p:sp>
      <p:sp>
        <p:nvSpPr>
          <p:cNvPr id="13" name="Titre 7"/>
          <p:cNvSpPr>
            <a:spLocks noGrp="1"/>
          </p:cNvSpPr>
          <p:nvPr>
            <p:ph type="title"/>
          </p:nvPr>
        </p:nvSpPr>
        <p:spPr>
          <a:xfrm>
            <a:off x="402896" y="438314"/>
            <a:ext cx="8229600" cy="869786"/>
          </a:xfrm>
          <a:prstGeom prst="rect">
            <a:avLst/>
          </a:prstGeom>
        </p:spPr>
        <p:txBody>
          <a:bodyPr anchor="t"/>
          <a:lstStyle>
            <a:lvl1pPr algn="l">
              <a:defRPr sz="3500" b="1" baseline="0">
                <a:solidFill>
                  <a:schemeClr val="tx2"/>
                </a:solidFill>
              </a:defRPr>
            </a:lvl1pPr>
          </a:lstStyle>
          <a:p>
            <a:r>
              <a:rPr lang="fr-CH"/>
              <a:t>Cliquez et modifiez le titre</a:t>
            </a:r>
            <a:endParaRPr lang="fr-FR" dirty="0"/>
          </a:p>
        </p:txBody>
      </p:sp>
      <p:sp>
        <p:nvSpPr>
          <p:cNvPr id="6" name="Espace réservé du numéro de diapositive 3"/>
          <p:cNvSpPr>
            <a:spLocks noGrp="1"/>
          </p:cNvSpPr>
          <p:nvPr>
            <p:ph type="sldNum" sz="quarter" idx="14"/>
          </p:nvPr>
        </p:nvSpPr>
        <p:spPr/>
        <p:txBody>
          <a:bodyPr/>
          <a:lstStyle>
            <a:lvl1pPr>
              <a:defRPr>
                <a:solidFill>
                  <a:schemeClr val="tx2"/>
                </a:solidFill>
              </a:defRPr>
            </a:lvl1pPr>
          </a:lstStyle>
          <a:p>
            <a:fld id="{153DD740-1834-8A49-8905-126E137CF901}" type="slidenum">
              <a:rPr lang="fr-FR" altLang="fr-FR"/>
              <a:pPr/>
              <a:t>‹N°›</a:t>
            </a:fld>
            <a:endParaRPr lang="fr-FR" altLang="fr-FR"/>
          </a:p>
        </p:txBody>
      </p:sp>
    </p:spTree>
    <p:extLst>
      <p:ext uri="{BB962C8B-B14F-4D97-AF65-F5344CB8AC3E}">
        <p14:creationId xmlns:p14="http://schemas.microsoft.com/office/powerpoint/2010/main" val="62826968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xfrm>
            <a:off x="25400" y="6264275"/>
            <a:ext cx="6604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defRPr>
            </a:lvl1pPr>
          </a:lstStyle>
          <a:p>
            <a:fld id="{5F01A915-D033-8646-8EA0-7C50A4492352}" type="slidenum">
              <a:rPr lang="fr-FR" altLang="fr-FR"/>
              <a:pPr/>
              <a:t>‹N°›</a:t>
            </a:fld>
            <a:endParaRPr lang="fr-FR" altLang="fr-FR"/>
          </a:p>
        </p:txBody>
      </p:sp>
      <p:sp>
        <p:nvSpPr>
          <p:cNvPr id="3075" name="Espace réservé du texte 4"/>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H" altLang="fr-FR"/>
              <a:t>Cliquez pour modifier les styles du texte du masque</a:t>
            </a:r>
          </a:p>
          <a:p>
            <a:pPr lvl="1"/>
            <a:r>
              <a:rPr lang="fr-CH" altLang="fr-FR"/>
              <a:t>Deuxième niveau</a:t>
            </a:r>
          </a:p>
          <a:p>
            <a:pPr lvl="2"/>
            <a:r>
              <a:rPr lang="fr-CH" altLang="fr-FR"/>
              <a:t>Troisième niveau</a:t>
            </a:r>
          </a:p>
          <a:p>
            <a:pPr lvl="3"/>
            <a:r>
              <a:rPr lang="fr-CH" altLang="fr-FR"/>
              <a:t>Quatrième niveau</a:t>
            </a:r>
          </a:p>
          <a:p>
            <a:pPr lvl="4"/>
            <a:r>
              <a:rPr lang="fr-CH" altLang="fr-FR"/>
              <a:t>Cinquième niveau</a:t>
            </a:r>
            <a:endParaRPr lang="fr-FR" altLang="fr-FR"/>
          </a:p>
        </p:txBody>
      </p:sp>
      <p:sp>
        <p:nvSpPr>
          <p:cNvPr id="3076" name="Espace réservé du titre 5"/>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H" altLang="fr-FR"/>
              <a:t>Cliquez et modifiez le titre</a:t>
            </a:r>
            <a:endParaRPr lang="fr-FR" altLang="fr-F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8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3" r:id="rId4"/>
    <p:sldLayoutId id="2147483784"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hyperlink" Target="mailto:sandra.jilani@hepl.ch" TargetMode="External"/><Relationship Id="rId4" Type="http://schemas.openxmlformats.org/officeDocument/2006/relationships/hyperlink" Target="mailto:magali.descoeudres@hepl.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48915D-C340-734D-9547-1368DFBDFF21}"/>
              </a:ext>
            </a:extLst>
          </p:cNvPr>
          <p:cNvSpPr>
            <a:spLocks noGrp="1"/>
          </p:cNvSpPr>
          <p:nvPr>
            <p:ph type="title"/>
          </p:nvPr>
        </p:nvSpPr>
        <p:spPr>
          <a:xfrm>
            <a:off x="412443" y="1300666"/>
            <a:ext cx="8291628" cy="1594936"/>
          </a:xfrm>
        </p:spPr>
        <p:txBody>
          <a:bodyPr/>
          <a:lstStyle/>
          <a:p>
            <a:pPr algn="just"/>
            <a:r>
              <a:rPr lang="fr-CH" sz="3200" dirty="0">
                <a:solidFill>
                  <a:srgbClr val="0070C0"/>
                </a:solidFill>
                <a:latin typeface="Franklin Gothic Book" panose="020B0503020102020204" pitchFamily="34" charset="0"/>
                <a:ea typeface="Times New Roman" charset="0"/>
                <a:cs typeface="Times New Roman" charset="0"/>
              </a:rPr>
              <a:t>Comprendre le développement professionnel des enseignants novices en EPS par l’analyse de l’activité</a:t>
            </a:r>
            <a:endParaRPr lang="fr-FR" sz="2800" b="0" dirty="0">
              <a:latin typeface="Franklin Gothic Book" panose="020B0503020102020204" pitchFamily="34" charset="0"/>
            </a:endParaRP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1</a:t>
            </a:fld>
            <a:endParaRPr lang="fr-FR" altLang="fr-FR" dirty="0"/>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7" name="Sous-titre 2">
            <a:extLst>
              <a:ext uri="{FF2B5EF4-FFF2-40B4-BE49-F238E27FC236}">
                <a16:creationId xmlns:a16="http://schemas.microsoft.com/office/drawing/2014/main" id="{9146B43D-A736-AB49-A404-35DB41CFC05D}"/>
              </a:ext>
            </a:extLst>
          </p:cNvPr>
          <p:cNvSpPr txBox="1">
            <a:spLocks/>
          </p:cNvSpPr>
          <p:nvPr/>
        </p:nvSpPr>
        <p:spPr>
          <a:xfrm>
            <a:off x="4254219" y="5089376"/>
            <a:ext cx="5220072" cy="985304"/>
          </a:xfrm>
          <a:prstGeom prst="rect">
            <a:avLst/>
          </a:prstGeom>
        </p:spPr>
        <p:txBody>
          <a:bodyPr>
            <a:normAutofit fontScale="92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100" b="1" i="1" dirty="0">
                <a:latin typeface="Franklin Gothic Book" panose="020B0503020102020204" pitchFamily="34" charset="0"/>
                <a:ea typeface="Times New Roman" charset="0"/>
                <a:cs typeface="Times New Roman" charset="0"/>
              </a:rPr>
              <a:t>Sandra Jourdan, (HEP, Vaud), </a:t>
            </a:r>
            <a:endParaRPr lang="fr-FR" sz="2100" i="1" dirty="0">
              <a:latin typeface="Franklin Gothic Book" panose="020B0503020102020204" pitchFamily="34" charset="0"/>
              <a:ea typeface="Calibri" panose="020F0502020204030204" pitchFamily="34" charset="0"/>
            </a:endParaRPr>
          </a:p>
          <a:p>
            <a:pPr marL="0" indent="0" algn="ctr">
              <a:buNone/>
            </a:pPr>
            <a:r>
              <a:rPr lang="fr-FR" sz="2100" i="1" dirty="0">
                <a:latin typeface="Franklin Gothic Book" panose="020B0503020102020204" pitchFamily="34" charset="0"/>
                <a:ea typeface="Calibri" panose="020F0502020204030204" pitchFamily="34" charset="0"/>
              </a:rPr>
              <a:t>Jacques </a:t>
            </a:r>
            <a:r>
              <a:rPr lang="fr-FR" sz="2100" i="1" dirty="0" err="1">
                <a:latin typeface="Franklin Gothic Book" panose="020B0503020102020204" pitchFamily="34" charset="0"/>
                <a:ea typeface="Calibri" panose="020F0502020204030204" pitchFamily="34" charset="0"/>
              </a:rPr>
              <a:t>Méard</a:t>
            </a:r>
            <a:r>
              <a:rPr lang="fr-FR" sz="2100" i="1" dirty="0">
                <a:latin typeface="Franklin Gothic Book" panose="020B0503020102020204" pitchFamily="34" charset="0"/>
                <a:ea typeface="Calibri" panose="020F0502020204030204" pitchFamily="34" charset="0"/>
              </a:rPr>
              <a:t> (Hep, Vaud) </a:t>
            </a:r>
          </a:p>
          <a:p>
            <a:pPr marL="0" indent="0" algn="ctr">
              <a:buNone/>
            </a:pPr>
            <a:r>
              <a:rPr lang="fr-FR" sz="2100" i="1" dirty="0">
                <a:latin typeface="Franklin Gothic Book" panose="020B0503020102020204" pitchFamily="34" charset="0"/>
                <a:ea typeface="Calibri" panose="020F0502020204030204" pitchFamily="34" charset="0"/>
              </a:rPr>
              <a:t>Roberta </a:t>
            </a:r>
            <a:r>
              <a:rPr lang="fr-FR" sz="2100" i="1" dirty="0" err="1">
                <a:latin typeface="Franklin Gothic Book" panose="020B0503020102020204" pitchFamily="34" charset="0"/>
                <a:ea typeface="Calibri" panose="020F0502020204030204" pitchFamily="34" charset="0"/>
              </a:rPr>
              <a:t>Antonini</a:t>
            </a:r>
            <a:r>
              <a:rPr lang="fr-FR" sz="2100" i="1" dirty="0">
                <a:latin typeface="Franklin Gothic Book" panose="020B0503020102020204" pitchFamily="34" charset="0"/>
                <a:ea typeface="Calibri" panose="020F0502020204030204" pitchFamily="34" charset="0"/>
              </a:rPr>
              <a:t> Philippe, (ISSUL-</a:t>
            </a:r>
            <a:r>
              <a:rPr lang="fr-FR" sz="2100" i="1" dirty="0" err="1">
                <a:latin typeface="Franklin Gothic Book" panose="020B0503020102020204" pitchFamily="34" charset="0"/>
                <a:ea typeface="Calibri" panose="020F0502020204030204" pitchFamily="34" charset="0"/>
              </a:rPr>
              <a:t>Unil</a:t>
            </a:r>
            <a:r>
              <a:rPr lang="fr-FR" sz="2100" i="1" dirty="0">
                <a:latin typeface="Franklin Gothic Book" panose="020B0503020102020204" pitchFamily="34" charset="0"/>
                <a:ea typeface="Calibri" panose="020F0502020204030204" pitchFamily="34" charset="0"/>
              </a:rPr>
              <a:t>, Vaud) </a:t>
            </a:r>
          </a:p>
          <a:p>
            <a:pPr algn="ctr"/>
            <a:endParaRPr lang="fr-FR" dirty="0">
              <a:latin typeface="Franklin Gothic Book" panose="020B0503020102020204" pitchFamily="34" charset="0"/>
              <a:ea typeface="Calibri" panose="020F0502020204030204" pitchFamily="34" charset="0"/>
            </a:endParaRPr>
          </a:p>
          <a:p>
            <a:pPr algn="ctr"/>
            <a:endParaRPr lang="fr-FR" dirty="0">
              <a:latin typeface="Franklin Gothic Book" panose="020B0503020102020204" pitchFamily="34" charset="0"/>
            </a:endParaRPr>
          </a:p>
        </p:txBody>
      </p:sp>
      <p:sp>
        <p:nvSpPr>
          <p:cNvPr id="2" name="Rectangle 1">
            <a:extLst>
              <a:ext uri="{FF2B5EF4-FFF2-40B4-BE49-F238E27FC236}">
                <a16:creationId xmlns:a16="http://schemas.microsoft.com/office/drawing/2014/main" id="{F028A62A-4CCD-F04F-88D3-8D44D0E4BAD0}"/>
              </a:ext>
            </a:extLst>
          </p:cNvPr>
          <p:cNvSpPr/>
          <p:nvPr/>
        </p:nvSpPr>
        <p:spPr>
          <a:xfrm>
            <a:off x="-305165" y="5089376"/>
            <a:ext cx="4572000" cy="923330"/>
          </a:xfrm>
          <a:prstGeom prst="rect">
            <a:avLst/>
          </a:prstGeom>
        </p:spPr>
        <p:txBody>
          <a:bodyPr>
            <a:spAutoFit/>
          </a:bodyPr>
          <a:lstStyle/>
          <a:p>
            <a:pPr marL="0" indent="0" algn="ctr">
              <a:buNone/>
            </a:pPr>
            <a:r>
              <a:rPr lang="fr-FR" sz="1800" b="1" i="1" dirty="0">
                <a:latin typeface="Franklin Gothic Book" panose="020B0503020102020204" pitchFamily="34" charset="0"/>
                <a:ea typeface="Times New Roman" charset="0"/>
                <a:cs typeface="Times New Roman" charset="0"/>
              </a:rPr>
              <a:t>Magali </a:t>
            </a:r>
            <a:r>
              <a:rPr lang="fr-FR" sz="1800" b="1" i="1" dirty="0" err="1">
                <a:latin typeface="Franklin Gothic Book" panose="020B0503020102020204" pitchFamily="34" charset="0"/>
                <a:ea typeface="Times New Roman" charset="0"/>
                <a:cs typeface="Times New Roman" charset="0"/>
              </a:rPr>
              <a:t>Descoeudres</a:t>
            </a:r>
            <a:r>
              <a:rPr lang="fr-FR" sz="1800" b="1" i="1" dirty="0">
                <a:latin typeface="Franklin Gothic Book" panose="020B0503020102020204" pitchFamily="34" charset="0"/>
                <a:ea typeface="Times New Roman" charset="0"/>
                <a:cs typeface="Times New Roman" charset="0"/>
              </a:rPr>
              <a:t>, (HEP, Vaud),</a:t>
            </a:r>
          </a:p>
          <a:p>
            <a:pPr algn="ctr"/>
            <a:r>
              <a:rPr lang="fr-FR" sz="1800" i="1" dirty="0">
                <a:latin typeface="Franklin Gothic Book" panose="020B0503020102020204" pitchFamily="34" charset="0"/>
                <a:ea typeface="Calibri" panose="020F0502020204030204" pitchFamily="34" charset="0"/>
              </a:rPr>
              <a:t>Jacques </a:t>
            </a:r>
            <a:r>
              <a:rPr lang="fr-FR" sz="1800" i="1" dirty="0" err="1">
                <a:latin typeface="Franklin Gothic Book" panose="020B0503020102020204" pitchFamily="34" charset="0"/>
                <a:ea typeface="Calibri" panose="020F0502020204030204" pitchFamily="34" charset="0"/>
              </a:rPr>
              <a:t>Méard</a:t>
            </a:r>
            <a:r>
              <a:rPr lang="fr-FR" sz="1800" i="1" dirty="0">
                <a:latin typeface="Franklin Gothic Book" panose="020B0503020102020204" pitchFamily="34" charset="0"/>
                <a:ea typeface="Calibri" panose="020F0502020204030204" pitchFamily="34" charset="0"/>
              </a:rPr>
              <a:t> (Hep, Vaud) </a:t>
            </a:r>
            <a:r>
              <a:rPr lang="fr-FR" sz="1800" b="1" i="1" dirty="0">
                <a:latin typeface="Franklin Gothic Book" panose="020B0503020102020204" pitchFamily="34" charset="0"/>
                <a:ea typeface="Times New Roman" charset="0"/>
                <a:cs typeface="Times New Roman" charset="0"/>
              </a:rPr>
              <a:t> </a:t>
            </a:r>
            <a:endParaRPr lang="fr-FR" sz="1800" i="1" dirty="0">
              <a:latin typeface="Franklin Gothic Book" panose="020B0503020102020204" pitchFamily="34" charset="0"/>
              <a:ea typeface="Calibri" panose="020F0502020204030204" pitchFamily="34" charset="0"/>
            </a:endParaRPr>
          </a:p>
          <a:p>
            <a:pPr marL="0" indent="0" algn="ctr">
              <a:buNone/>
            </a:pPr>
            <a:r>
              <a:rPr lang="fr-FR" sz="1800" i="1" dirty="0">
                <a:latin typeface="Franklin Gothic Book" panose="020B0503020102020204" pitchFamily="34" charset="0"/>
                <a:ea typeface="Calibri" panose="020F0502020204030204" pitchFamily="34" charset="0"/>
              </a:rPr>
              <a:t>Denis </a:t>
            </a:r>
            <a:r>
              <a:rPr lang="fr-FR" sz="1800" i="1" dirty="0" err="1">
                <a:latin typeface="Franklin Gothic Book" panose="020B0503020102020204" pitchFamily="34" charset="0"/>
                <a:ea typeface="Calibri" panose="020F0502020204030204" pitchFamily="34" charset="0"/>
              </a:rPr>
              <a:t>Haw</a:t>
            </a:r>
            <a:r>
              <a:rPr lang="fr-FR" sz="1800" i="1" dirty="0">
                <a:latin typeface="Franklin Gothic Book" panose="020B0503020102020204" pitchFamily="34" charset="0"/>
                <a:ea typeface="Calibri" panose="020F0502020204030204" pitchFamily="34" charset="0"/>
              </a:rPr>
              <a:t>, (ISSUL-</a:t>
            </a:r>
            <a:r>
              <a:rPr lang="fr-FR" sz="1800" i="1" dirty="0" err="1">
                <a:latin typeface="Franklin Gothic Book" panose="020B0503020102020204" pitchFamily="34" charset="0"/>
                <a:ea typeface="Calibri" panose="020F0502020204030204" pitchFamily="34" charset="0"/>
              </a:rPr>
              <a:t>Unil</a:t>
            </a:r>
            <a:r>
              <a:rPr lang="fr-FR" sz="1800" i="1" dirty="0">
                <a:latin typeface="Franklin Gothic Book" panose="020B0503020102020204" pitchFamily="34" charset="0"/>
                <a:ea typeface="Calibri" panose="020F0502020204030204" pitchFamily="34" charset="0"/>
              </a:rPr>
              <a:t>, Vaud) </a:t>
            </a:r>
          </a:p>
        </p:txBody>
      </p:sp>
      <p:pic>
        <p:nvPicPr>
          <p:cNvPr id="8" name="Image 7">
            <a:extLst>
              <a:ext uri="{FF2B5EF4-FFF2-40B4-BE49-F238E27FC236}">
                <a16:creationId xmlns:a16="http://schemas.microsoft.com/office/drawing/2014/main" id="{555C34F7-C3AA-6D46-B7AD-72DC6E77C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511" y="2957576"/>
            <a:ext cx="3106390" cy="1795521"/>
          </a:xfrm>
          <a:prstGeom prst="rect">
            <a:avLst/>
          </a:prstGeom>
        </p:spPr>
      </p:pic>
      <p:pic>
        <p:nvPicPr>
          <p:cNvPr id="1026" name="Picture 2" descr="Capture d’écran 2018-06-19 à 13.57.06.png">
            <a:extLst>
              <a:ext uri="{FF2B5EF4-FFF2-40B4-BE49-F238E27FC236}">
                <a16:creationId xmlns:a16="http://schemas.microsoft.com/office/drawing/2014/main" id="{9C72A0F8-AC6F-9348-BAA9-C49B66F56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957576"/>
            <a:ext cx="1905744" cy="1937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pture d’écran 2018-06-19 à 13.57.50.png">
            <a:extLst>
              <a:ext uri="{FF2B5EF4-FFF2-40B4-BE49-F238E27FC236}">
                <a16:creationId xmlns:a16="http://schemas.microsoft.com/office/drawing/2014/main" id="{C5C3765C-319D-E747-913A-45052431A7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944721"/>
            <a:ext cx="1674758" cy="194577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67A8D87-FFAD-424B-B612-53FE2ECDA726}"/>
              </a:ext>
            </a:extLst>
          </p:cNvPr>
          <p:cNvPicPr>
            <a:picLocks noChangeAspect="1"/>
          </p:cNvPicPr>
          <p:nvPr/>
        </p:nvPicPr>
        <p:blipFill>
          <a:blip r:embed="rId7"/>
          <a:stretch>
            <a:fillRect/>
          </a:stretch>
        </p:blipFill>
        <p:spPr>
          <a:xfrm>
            <a:off x="7884368" y="131238"/>
            <a:ext cx="986649" cy="1138441"/>
          </a:xfrm>
          <a:prstGeom prst="rect">
            <a:avLst/>
          </a:prstGeom>
        </p:spPr>
      </p:pic>
    </p:spTree>
    <p:extLst>
      <p:ext uri="{BB962C8B-B14F-4D97-AF65-F5344CB8AC3E}">
        <p14:creationId xmlns:p14="http://schemas.microsoft.com/office/powerpoint/2010/main" val="227710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32FB5-AC9B-B44F-9284-D95D3FC62374}"/>
              </a:ext>
            </a:extLst>
          </p:cNvPr>
          <p:cNvSpPr>
            <a:spLocks noGrp="1"/>
          </p:cNvSpPr>
          <p:nvPr>
            <p:ph type="title"/>
          </p:nvPr>
        </p:nvSpPr>
        <p:spPr>
          <a:xfrm>
            <a:off x="2566897" y="937910"/>
            <a:ext cx="2928502" cy="280362"/>
          </a:xfrm>
          <a:noFill/>
          <a:ln w="38100">
            <a:solidFill>
              <a:schemeClr val="tx1"/>
            </a:solidFill>
          </a:ln>
        </p:spPr>
        <p:txBody>
          <a:bodyPr>
            <a:normAutofit/>
          </a:bodyPr>
          <a:lstStyle/>
          <a:p>
            <a:r>
              <a:rPr lang="fr-FR" sz="900" dirty="0"/>
              <a:t>Processus de développement diachronique de Mathieu</a:t>
            </a:r>
          </a:p>
        </p:txBody>
      </p:sp>
      <p:sp>
        <p:nvSpPr>
          <p:cNvPr id="4" name="Ellipse 3">
            <a:extLst>
              <a:ext uri="{FF2B5EF4-FFF2-40B4-BE49-F238E27FC236}">
                <a16:creationId xmlns:a16="http://schemas.microsoft.com/office/drawing/2014/main" id="{682F0ADA-71EB-E542-87AC-DE7F592E1B60}"/>
              </a:ext>
            </a:extLst>
          </p:cNvPr>
          <p:cNvSpPr/>
          <p:nvPr/>
        </p:nvSpPr>
        <p:spPr>
          <a:xfrm>
            <a:off x="1735977" y="2450001"/>
            <a:ext cx="954419" cy="570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8" name="Ellipse 7">
            <a:extLst>
              <a:ext uri="{FF2B5EF4-FFF2-40B4-BE49-F238E27FC236}">
                <a16:creationId xmlns:a16="http://schemas.microsoft.com/office/drawing/2014/main" id="{1B323A0E-E53A-3D4D-9853-AB70EC70F35E}"/>
              </a:ext>
            </a:extLst>
          </p:cNvPr>
          <p:cNvSpPr/>
          <p:nvPr/>
        </p:nvSpPr>
        <p:spPr>
          <a:xfrm>
            <a:off x="1512455" y="1347148"/>
            <a:ext cx="839215" cy="3972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2" name="Ellipse 11">
            <a:extLst>
              <a:ext uri="{FF2B5EF4-FFF2-40B4-BE49-F238E27FC236}">
                <a16:creationId xmlns:a16="http://schemas.microsoft.com/office/drawing/2014/main" id="{16E2B3AA-11DB-AD46-AECC-087E11123D12}"/>
              </a:ext>
            </a:extLst>
          </p:cNvPr>
          <p:cNvSpPr/>
          <p:nvPr/>
        </p:nvSpPr>
        <p:spPr>
          <a:xfrm>
            <a:off x="1060950" y="4908713"/>
            <a:ext cx="753887" cy="461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en place en début de leçon</a:t>
            </a:r>
          </a:p>
        </p:txBody>
      </p:sp>
      <p:sp>
        <p:nvSpPr>
          <p:cNvPr id="20" name="Ellipse 19">
            <a:extLst>
              <a:ext uri="{FF2B5EF4-FFF2-40B4-BE49-F238E27FC236}">
                <a16:creationId xmlns:a16="http://schemas.microsoft.com/office/drawing/2014/main" id="{63C43C6C-EBE6-EF42-A593-827F399BA89A}"/>
              </a:ext>
            </a:extLst>
          </p:cNvPr>
          <p:cNvSpPr/>
          <p:nvPr/>
        </p:nvSpPr>
        <p:spPr>
          <a:xfrm>
            <a:off x="1131810" y="1777654"/>
            <a:ext cx="758719" cy="5293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s’engagent sans être supervisés</a:t>
            </a:r>
          </a:p>
        </p:txBody>
      </p:sp>
      <p:sp>
        <p:nvSpPr>
          <p:cNvPr id="21" name="Ellipse 20">
            <a:extLst>
              <a:ext uri="{FF2B5EF4-FFF2-40B4-BE49-F238E27FC236}">
                <a16:creationId xmlns:a16="http://schemas.microsoft.com/office/drawing/2014/main" id="{8645577F-F9F5-1F4F-949B-439CAB1DAAB7}"/>
              </a:ext>
            </a:extLst>
          </p:cNvPr>
          <p:cNvSpPr/>
          <p:nvPr/>
        </p:nvSpPr>
        <p:spPr>
          <a:xfrm>
            <a:off x="774520" y="2599012"/>
            <a:ext cx="961457" cy="45655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3" name="Ellipse 22">
            <a:extLst>
              <a:ext uri="{FF2B5EF4-FFF2-40B4-BE49-F238E27FC236}">
                <a16:creationId xmlns:a16="http://schemas.microsoft.com/office/drawing/2014/main" id="{2D6B6A3C-1564-724F-9D21-5E6345F40028}"/>
              </a:ext>
            </a:extLst>
          </p:cNvPr>
          <p:cNvSpPr/>
          <p:nvPr/>
        </p:nvSpPr>
        <p:spPr>
          <a:xfrm>
            <a:off x="4042418" y="1946693"/>
            <a:ext cx="1013241" cy="5549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4" name="Ellipse 23">
            <a:extLst>
              <a:ext uri="{FF2B5EF4-FFF2-40B4-BE49-F238E27FC236}">
                <a16:creationId xmlns:a16="http://schemas.microsoft.com/office/drawing/2014/main" id="{88514FB7-281F-6A47-9DA8-313DDF699EBD}"/>
              </a:ext>
            </a:extLst>
          </p:cNvPr>
          <p:cNvSpPr/>
          <p:nvPr/>
        </p:nvSpPr>
        <p:spPr>
          <a:xfrm>
            <a:off x="2672669" y="2480424"/>
            <a:ext cx="789993" cy="5461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25" name="Ellipse 24">
            <a:extLst>
              <a:ext uri="{FF2B5EF4-FFF2-40B4-BE49-F238E27FC236}">
                <a16:creationId xmlns:a16="http://schemas.microsoft.com/office/drawing/2014/main" id="{6F86C7AC-757B-8B41-BD7C-593D67A2A34D}"/>
              </a:ext>
            </a:extLst>
          </p:cNvPr>
          <p:cNvSpPr/>
          <p:nvPr/>
        </p:nvSpPr>
        <p:spPr>
          <a:xfrm>
            <a:off x="4010810" y="1344368"/>
            <a:ext cx="1035467" cy="5543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qui ne participent pas, ne dérangent pas</a:t>
            </a:r>
          </a:p>
        </p:txBody>
      </p:sp>
      <p:cxnSp>
        <p:nvCxnSpPr>
          <p:cNvPr id="27" name="Connecteur droit avec flèche 26">
            <a:extLst>
              <a:ext uri="{FF2B5EF4-FFF2-40B4-BE49-F238E27FC236}">
                <a16:creationId xmlns:a16="http://schemas.microsoft.com/office/drawing/2014/main" id="{82D46F76-E25B-6C47-9932-A7C7EB81A085}"/>
              </a:ext>
            </a:extLst>
          </p:cNvPr>
          <p:cNvCxnSpPr>
            <a:cxnSpLocks/>
          </p:cNvCxnSpPr>
          <p:nvPr/>
        </p:nvCxnSpPr>
        <p:spPr>
          <a:xfrm>
            <a:off x="-36971" y="3142059"/>
            <a:ext cx="9180971" cy="64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AF49C13-4E22-304B-BB80-40DDAA2FF3C3}"/>
              </a:ext>
            </a:extLst>
          </p:cNvPr>
          <p:cNvSpPr txBox="1"/>
          <p:nvPr/>
        </p:nvSpPr>
        <p:spPr>
          <a:xfrm>
            <a:off x="2734750" y="3160491"/>
            <a:ext cx="874173" cy="276999"/>
          </a:xfrm>
          <a:prstGeom prst="rect">
            <a:avLst/>
          </a:prstGeom>
          <a:noFill/>
          <a:ln w="3175">
            <a:noFill/>
          </a:ln>
        </p:spPr>
        <p:txBody>
          <a:bodyPr wrap="square" rtlCol="0">
            <a:spAutoFit/>
          </a:bodyPr>
          <a:lstStyle/>
          <a:p>
            <a:r>
              <a:rPr lang="fr-FR" sz="600" b="1" dirty="0"/>
              <a:t>Janvier 2017 (ACS) </a:t>
            </a:r>
          </a:p>
        </p:txBody>
      </p:sp>
      <p:sp>
        <p:nvSpPr>
          <p:cNvPr id="30" name="ZoneTexte 29">
            <a:extLst>
              <a:ext uri="{FF2B5EF4-FFF2-40B4-BE49-F238E27FC236}">
                <a16:creationId xmlns:a16="http://schemas.microsoft.com/office/drawing/2014/main" id="{11F48ADF-B753-BC48-BAA0-A3BDEB538D0D}"/>
              </a:ext>
            </a:extLst>
          </p:cNvPr>
          <p:cNvSpPr txBox="1"/>
          <p:nvPr/>
        </p:nvSpPr>
        <p:spPr>
          <a:xfrm>
            <a:off x="3937227" y="3184491"/>
            <a:ext cx="1086300" cy="184666"/>
          </a:xfrm>
          <a:prstGeom prst="rect">
            <a:avLst/>
          </a:prstGeom>
          <a:noFill/>
          <a:ln w="3175">
            <a:noFill/>
          </a:ln>
        </p:spPr>
        <p:txBody>
          <a:bodyPr wrap="square" rtlCol="0">
            <a:spAutoFit/>
          </a:bodyPr>
          <a:lstStyle/>
          <a:p>
            <a:r>
              <a:rPr lang="fr-FR" sz="600" b="1" dirty="0"/>
              <a:t>Début février 2017 (ACS)</a:t>
            </a:r>
          </a:p>
        </p:txBody>
      </p:sp>
      <p:sp>
        <p:nvSpPr>
          <p:cNvPr id="31" name="ZoneTexte 30">
            <a:extLst>
              <a:ext uri="{FF2B5EF4-FFF2-40B4-BE49-F238E27FC236}">
                <a16:creationId xmlns:a16="http://schemas.microsoft.com/office/drawing/2014/main" id="{98B13FF0-C8AD-B342-A6FF-57BFD564534F}"/>
              </a:ext>
            </a:extLst>
          </p:cNvPr>
          <p:cNvSpPr txBox="1"/>
          <p:nvPr/>
        </p:nvSpPr>
        <p:spPr>
          <a:xfrm>
            <a:off x="5057685" y="3177455"/>
            <a:ext cx="930658" cy="276999"/>
          </a:xfrm>
          <a:prstGeom prst="rect">
            <a:avLst/>
          </a:prstGeom>
          <a:noFill/>
          <a:ln w="3175">
            <a:noFill/>
          </a:ln>
        </p:spPr>
        <p:txBody>
          <a:bodyPr wrap="square" rtlCol="0">
            <a:spAutoFit/>
          </a:bodyPr>
          <a:lstStyle/>
          <a:p>
            <a:r>
              <a:rPr lang="fr-FR" sz="600" b="1" dirty="0"/>
              <a:t>Mi-février 2017 (ACS)</a:t>
            </a:r>
          </a:p>
        </p:txBody>
      </p:sp>
      <p:sp>
        <p:nvSpPr>
          <p:cNvPr id="32" name="Ellipse 31">
            <a:extLst>
              <a:ext uri="{FF2B5EF4-FFF2-40B4-BE49-F238E27FC236}">
                <a16:creationId xmlns:a16="http://schemas.microsoft.com/office/drawing/2014/main" id="{CE7A82F6-D9A6-AB46-B15F-1F1B32FE7792}"/>
              </a:ext>
            </a:extLst>
          </p:cNvPr>
          <p:cNvSpPr/>
          <p:nvPr/>
        </p:nvSpPr>
        <p:spPr>
          <a:xfrm>
            <a:off x="5029916" y="2426742"/>
            <a:ext cx="958427" cy="6066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qu’il y ait de la cohésion de classe</a:t>
            </a:r>
          </a:p>
        </p:txBody>
      </p:sp>
      <p:sp>
        <p:nvSpPr>
          <p:cNvPr id="34" name="Ellipse 33">
            <a:extLst>
              <a:ext uri="{FF2B5EF4-FFF2-40B4-BE49-F238E27FC236}">
                <a16:creationId xmlns:a16="http://schemas.microsoft.com/office/drawing/2014/main" id="{32ECD1FE-5A72-1B4B-8A35-26345F47AB6F}"/>
              </a:ext>
            </a:extLst>
          </p:cNvPr>
          <p:cNvSpPr/>
          <p:nvPr/>
        </p:nvSpPr>
        <p:spPr>
          <a:xfrm>
            <a:off x="1754300" y="5006870"/>
            <a:ext cx="876705" cy="46625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pendant que les élèves boivent</a:t>
            </a:r>
          </a:p>
        </p:txBody>
      </p:sp>
      <p:sp>
        <p:nvSpPr>
          <p:cNvPr id="37" name="Ellipse 36">
            <a:extLst>
              <a:ext uri="{FF2B5EF4-FFF2-40B4-BE49-F238E27FC236}">
                <a16:creationId xmlns:a16="http://schemas.microsoft.com/office/drawing/2014/main" id="{9286966B-6AC2-E14C-B4CD-D9DDA5BF1872}"/>
              </a:ext>
            </a:extLst>
          </p:cNvPr>
          <p:cNvSpPr/>
          <p:nvPr/>
        </p:nvSpPr>
        <p:spPr>
          <a:xfrm>
            <a:off x="1155456" y="3453448"/>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a:t>
            </a:r>
          </a:p>
        </p:txBody>
      </p:sp>
      <p:sp>
        <p:nvSpPr>
          <p:cNvPr id="41" name="ZoneTexte 40">
            <a:extLst>
              <a:ext uri="{FF2B5EF4-FFF2-40B4-BE49-F238E27FC236}">
                <a16:creationId xmlns:a16="http://schemas.microsoft.com/office/drawing/2014/main" id="{97843CEC-2990-654D-A27E-B167EB49CF6C}"/>
              </a:ext>
            </a:extLst>
          </p:cNvPr>
          <p:cNvSpPr txBox="1"/>
          <p:nvPr/>
        </p:nvSpPr>
        <p:spPr>
          <a:xfrm>
            <a:off x="1311626" y="3145087"/>
            <a:ext cx="852672" cy="276999"/>
          </a:xfrm>
          <a:prstGeom prst="rect">
            <a:avLst/>
          </a:prstGeom>
          <a:noFill/>
          <a:ln w="3175">
            <a:noFill/>
          </a:ln>
        </p:spPr>
        <p:txBody>
          <a:bodyPr wrap="square" rtlCol="0">
            <a:spAutoFit/>
          </a:bodyPr>
          <a:lstStyle/>
          <a:p>
            <a:r>
              <a:rPr lang="fr-FR" sz="600" b="1" dirty="0"/>
              <a:t>Octobre 2016 (ACS)</a:t>
            </a:r>
          </a:p>
        </p:txBody>
      </p:sp>
      <p:sp>
        <p:nvSpPr>
          <p:cNvPr id="43" name="Ellipse 42">
            <a:extLst>
              <a:ext uri="{FF2B5EF4-FFF2-40B4-BE49-F238E27FC236}">
                <a16:creationId xmlns:a16="http://schemas.microsoft.com/office/drawing/2014/main" id="{6724BCB4-E721-6F43-8061-BBC01454D28B}"/>
              </a:ext>
            </a:extLst>
          </p:cNvPr>
          <p:cNvSpPr/>
          <p:nvPr/>
        </p:nvSpPr>
        <p:spPr>
          <a:xfrm>
            <a:off x="2780815" y="4047062"/>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44" name="Ellipse 43">
            <a:extLst>
              <a:ext uri="{FF2B5EF4-FFF2-40B4-BE49-F238E27FC236}">
                <a16:creationId xmlns:a16="http://schemas.microsoft.com/office/drawing/2014/main" id="{EFD9B133-ACA8-7341-A404-CD5836EF1391}"/>
              </a:ext>
            </a:extLst>
          </p:cNvPr>
          <p:cNvSpPr/>
          <p:nvPr/>
        </p:nvSpPr>
        <p:spPr>
          <a:xfrm>
            <a:off x="1879798" y="3337591"/>
            <a:ext cx="49972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jouer les élèves</a:t>
            </a:r>
          </a:p>
        </p:txBody>
      </p:sp>
      <p:sp>
        <p:nvSpPr>
          <p:cNvPr id="45" name="Ellipse 44">
            <a:extLst>
              <a:ext uri="{FF2B5EF4-FFF2-40B4-BE49-F238E27FC236}">
                <a16:creationId xmlns:a16="http://schemas.microsoft.com/office/drawing/2014/main" id="{C647CBE0-05DC-F24A-A82A-0640FEEB4806}"/>
              </a:ext>
            </a:extLst>
          </p:cNvPr>
          <p:cNvSpPr/>
          <p:nvPr/>
        </p:nvSpPr>
        <p:spPr>
          <a:xfrm>
            <a:off x="2758374" y="3676621"/>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le jeu</a:t>
            </a:r>
          </a:p>
        </p:txBody>
      </p:sp>
      <p:sp>
        <p:nvSpPr>
          <p:cNvPr id="46" name="Ellipse 45">
            <a:extLst>
              <a:ext uri="{FF2B5EF4-FFF2-40B4-BE49-F238E27FC236}">
                <a16:creationId xmlns:a16="http://schemas.microsoft.com/office/drawing/2014/main" id="{6BDCDE3B-2BEF-C247-A555-651A4A3CD84C}"/>
              </a:ext>
            </a:extLst>
          </p:cNvPr>
          <p:cNvSpPr/>
          <p:nvPr/>
        </p:nvSpPr>
        <p:spPr>
          <a:xfrm>
            <a:off x="2819744" y="4406739"/>
            <a:ext cx="64040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a:t>
            </a:r>
          </a:p>
        </p:txBody>
      </p:sp>
      <p:sp>
        <p:nvSpPr>
          <p:cNvPr id="47" name="Ellipse 46">
            <a:extLst>
              <a:ext uri="{FF2B5EF4-FFF2-40B4-BE49-F238E27FC236}">
                <a16:creationId xmlns:a16="http://schemas.microsoft.com/office/drawing/2014/main" id="{7BD922FF-C874-CD42-8FDC-7D958932D062}"/>
              </a:ext>
            </a:extLst>
          </p:cNvPr>
          <p:cNvSpPr/>
          <p:nvPr/>
        </p:nvSpPr>
        <p:spPr>
          <a:xfrm>
            <a:off x="2748821" y="5602633"/>
            <a:ext cx="71133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Répéter plusieurs fois une consigne</a:t>
            </a:r>
          </a:p>
        </p:txBody>
      </p:sp>
      <p:sp>
        <p:nvSpPr>
          <p:cNvPr id="50" name="Ellipse 49">
            <a:extLst>
              <a:ext uri="{FF2B5EF4-FFF2-40B4-BE49-F238E27FC236}">
                <a16:creationId xmlns:a16="http://schemas.microsoft.com/office/drawing/2014/main" id="{F47C4A33-CEF2-F04E-8A99-E2D5C0D3ED92}"/>
              </a:ext>
            </a:extLst>
          </p:cNvPr>
          <p:cNvSpPr/>
          <p:nvPr/>
        </p:nvSpPr>
        <p:spPr>
          <a:xfrm>
            <a:off x="3885489" y="4694702"/>
            <a:ext cx="888924" cy="5419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Attendre que les élèves se taisent pour passer une consigne</a:t>
            </a:r>
          </a:p>
        </p:txBody>
      </p:sp>
      <p:sp>
        <p:nvSpPr>
          <p:cNvPr id="51" name="Ellipse 50">
            <a:extLst>
              <a:ext uri="{FF2B5EF4-FFF2-40B4-BE49-F238E27FC236}">
                <a16:creationId xmlns:a16="http://schemas.microsoft.com/office/drawing/2014/main" id="{53C7A062-F668-C747-8E1D-D75B357C55B6}"/>
              </a:ext>
            </a:extLst>
          </p:cNvPr>
          <p:cNvSpPr/>
          <p:nvPr/>
        </p:nvSpPr>
        <p:spPr>
          <a:xfrm>
            <a:off x="3914968" y="5327485"/>
            <a:ext cx="776708" cy="48916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par écrit toutes les transitions</a:t>
            </a:r>
          </a:p>
        </p:txBody>
      </p:sp>
      <p:sp>
        <p:nvSpPr>
          <p:cNvPr id="52" name="Ellipse 51">
            <a:extLst>
              <a:ext uri="{FF2B5EF4-FFF2-40B4-BE49-F238E27FC236}">
                <a16:creationId xmlns:a16="http://schemas.microsoft.com/office/drawing/2014/main" id="{F17CBCFB-E55A-5049-B8AA-49416B3BF9D4}"/>
              </a:ext>
            </a:extLst>
          </p:cNvPr>
          <p:cNvSpPr/>
          <p:nvPr/>
        </p:nvSpPr>
        <p:spPr>
          <a:xfrm>
            <a:off x="4922623" y="3338261"/>
            <a:ext cx="943895" cy="4676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53" name="Ellipse 52">
            <a:extLst>
              <a:ext uri="{FF2B5EF4-FFF2-40B4-BE49-F238E27FC236}">
                <a16:creationId xmlns:a16="http://schemas.microsoft.com/office/drawing/2014/main" id="{FC23ACD2-F368-F542-8844-9E5F5118E324}"/>
              </a:ext>
            </a:extLst>
          </p:cNvPr>
          <p:cNvSpPr/>
          <p:nvPr/>
        </p:nvSpPr>
        <p:spPr>
          <a:xfrm>
            <a:off x="4979742" y="5403254"/>
            <a:ext cx="810000" cy="52414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pour rebondir en cas d’imprévu</a:t>
            </a:r>
          </a:p>
        </p:txBody>
      </p:sp>
      <p:sp>
        <p:nvSpPr>
          <p:cNvPr id="54" name="Ellipse 53">
            <a:extLst>
              <a:ext uri="{FF2B5EF4-FFF2-40B4-BE49-F238E27FC236}">
                <a16:creationId xmlns:a16="http://schemas.microsoft.com/office/drawing/2014/main" id="{D1CB92BE-B94B-DF4B-8554-CFB1D9499FC3}"/>
              </a:ext>
            </a:extLst>
          </p:cNvPr>
          <p:cNvSpPr/>
          <p:nvPr/>
        </p:nvSpPr>
        <p:spPr>
          <a:xfrm>
            <a:off x="4968694" y="4236478"/>
            <a:ext cx="85217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 pour la relancer</a:t>
            </a:r>
          </a:p>
        </p:txBody>
      </p:sp>
      <p:sp>
        <p:nvSpPr>
          <p:cNvPr id="64" name="Ellipse 63">
            <a:extLst>
              <a:ext uri="{FF2B5EF4-FFF2-40B4-BE49-F238E27FC236}">
                <a16:creationId xmlns:a16="http://schemas.microsoft.com/office/drawing/2014/main" id="{03AF1E61-64DD-F04F-ACD3-B74BA51FCC2A}"/>
              </a:ext>
            </a:extLst>
          </p:cNvPr>
          <p:cNvSpPr/>
          <p:nvPr/>
        </p:nvSpPr>
        <p:spPr>
          <a:xfrm>
            <a:off x="3960348" y="3550027"/>
            <a:ext cx="776708" cy="5276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absents les élèves inaptes qui dérangent</a:t>
            </a:r>
          </a:p>
        </p:txBody>
      </p:sp>
      <p:sp>
        <p:nvSpPr>
          <p:cNvPr id="68" name="Ellipse 67">
            <a:extLst>
              <a:ext uri="{FF2B5EF4-FFF2-40B4-BE49-F238E27FC236}">
                <a16:creationId xmlns:a16="http://schemas.microsoft.com/office/drawing/2014/main" id="{7A52A768-C324-914C-9C21-180BEB8BA98F}"/>
              </a:ext>
            </a:extLst>
          </p:cNvPr>
          <p:cNvSpPr/>
          <p:nvPr/>
        </p:nvSpPr>
        <p:spPr>
          <a:xfrm>
            <a:off x="5097334" y="1803413"/>
            <a:ext cx="842864"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9" name="Ellipse 68">
            <a:extLst>
              <a:ext uri="{FF2B5EF4-FFF2-40B4-BE49-F238E27FC236}">
                <a16:creationId xmlns:a16="http://schemas.microsoft.com/office/drawing/2014/main" id="{4197799A-AB37-E746-9136-7BE71A91D46F}"/>
              </a:ext>
            </a:extLst>
          </p:cNvPr>
          <p:cNvSpPr/>
          <p:nvPr/>
        </p:nvSpPr>
        <p:spPr>
          <a:xfrm>
            <a:off x="2594329" y="1908846"/>
            <a:ext cx="701459" cy="5422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70" name="Ellipse 69">
            <a:extLst>
              <a:ext uri="{FF2B5EF4-FFF2-40B4-BE49-F238E27FC236}">
                <a16:creationId xmlns:a16="http://schemas.microsoft.com/office/drawing/2014/main" id="{9D6AD03B-0E69-AF42-909B-C3452A70D79C}"/>
              </a:ext>
            </a:extLst>
          </p:cNvPr>
          <p:cNvSpPr/>
          <p:nvPr/>
        </p:nvSpPr>
        <p:spPr>
          <a:xfrm>
            <a:off x="1890528" y="1803413"/>
            <a:ext cx="681096"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42" name="ZoneTexte 41">
            <a:extLst>
              <a:ext uri="{FF2B5EF4-FFF2-40B4-BE49-F238E27FC236}">
                <a16:creationId xmlns:a16="http://schemas.microsoft.com/office/drawing/2014/main" id="{C81970E9-F857-DA43-B10C-7EF2AEAE3996}"/>
              </a:ext>
            </a:extLst>
          </p:cNvPr>
          <p:cNvSpPr txBox="1"/>
          <p:nvPr/>
        </p:nvSpPr>
        <p:spPr>
          <a:xfrm>
            <a:off x="110180" y="3166556"/>
            <a:ext cx="881499" cy="276999"/>
          </a:xfrm>
          <a:prstGeom prst="rect">
            <a:avLst/>
          </a:prstGeom>
          <a:noFill/>
          <a:ln w="3175">
            <a:noFill/>
          </a:ln>
        </p:spPr>
        <p:txBody>
          <a:bodyPr wrap="square" rtlCol="0">
            <a:spAutoFit/>
          </a:bodyPr>
          <a:lstStyle/>
          <a:p>
            <a:r>
              <a:rPr lang="fr-FR" sz="600" b="1" dirty="0"/>
              <a:t>Septembre 2016 (EC)</a:t>
            </a:r>
          </a:p>
        </p:txBody>
      </p:sp>
      <p:sp>
        <p:nvSpPr>
          <p:cNvPr id="56" name="Ellipse 55">
            <a:extLst>
              <a:ext uri="{FF2B5EF4-FFF2-40B4-BE49-F238E27FC236}">
                <a16:creationId xmlns:a16="http://schemas.microsoft.com/office/drawing/2014/main" id="{0F62954C-3731-FE4F-9588-2CC5856C6FC0}"/>
              </a:ext>
            </a:extLst>
          </p:cNvPr>
          <p:cNvSpPr/>
          <p:nvPr/>
        </p:nvSpPr>
        <p:spPr>
          <a:xfrm>
            <a:off x="84761" y="5154581"/>
            <a:ext cx="563804" cy="3724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cycles courts</a:t>
            </a:r>
          </a:p>
        </p:txBody>
      </p:sp>
      <p:sp>
        <p:nvSpPr>
          <p:cNvPr id="57" name="Ellipse 56">
            <a:extLst>
              <a:ext uri="{FF2B5EF4-FFF2-40B4-BE49-F238E27FC236}">
                <a16:creationId xmlns:a16="http://schemas.microsoft.com/office/drawing/2014/main" id="{165B2FA9-CBB2-3E42-9FCA-431AEEEB3FD4}"/>
              </a:ext>
            </a:extLst>
          </p:cNvPr>
          <p:cNvSpPr/>
          <p:nvPr/>
        </p:nvSpPr>
        <p:spPr>
          <a:xfrm>
            <a:off x="40023" y="4164006"/>
            <a:ext cx="740203" cy="3219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Instaurer un cadre</a:t>
            </a:r>
          </a:p>
        </p:txBody>
      </p:sp>
      <p:sp>
        <p:nvSpPr>
          <p:cNvPr id="58" name="Ellipse 57">
            <a:extLst>
              <a:ext uri="{FF2B5EF4-FFF2-40B4-BE49-F238E27FC236}">
                <a16:creationId xmlns:a16="http://schemas.microsoft.com/office/drawing/2014/main" id="{C3BDD7BD-F207-BC46-BD79-89A0984C6704}"/>
              </a:ext>
            </a:extLst>
          </p:cNvPr>
          <p:cNvSpPr/>
          <p:nvPr/>
        </p:nvSpPr>
        <p:spPr>
          <a:xfrm>
            <a:off x="52655" y="559887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Se préparer le mieux possible</a:t>
            </a:r>
          </a:p>
        </p:txBody>
      </p:sp>
      <p:sp>
        <p:nvSpPr>
          <p:cNvPr id="60" name="Ellipse 59">
            <a:extLst>
              <a:ext uri="{FF2B5EF4-FFF2-40B4-BE49-F238E27FC236}">
                <a16:creationId xmlns:a16="http://schemas.microsoft.com/office/drawing/2014/main" id="{DAE6FE45-21E2-654A-B408-E36AAB0618DD}"/>
              </a:ext>
            </a:extLst>
          </p:cNvPr>
          <p:cNvSpPr/>
          <p:nvPr/>
        </p:nvSpPr>
        <p:spPr>
          <a:xfrm>
            <a:off x="121101" y="1908846"/>
            <a:ext cx="842216"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61" name="Ellipse 60">
            <a:extLst>
              <a:ext uri="{FF2B5EF4-FFF2-40B4-BE49-F238E27FC236}">
                <a16:creationId xmlns:a16="http://schemas.microsoft.com/office/drawing/2014/main" id="{3D00EA00-27DC-3E46-B73A-ABB5C64175C1}"/>
              </a:ext>
            </a:extLst>
          </p:cNvPr>
          <p:cNvSpPr/>
          <p:nvPr/>
        </p:nvSpPr>
        <p:spPr>
          <a:xfrm>
            <a:off x="-1992" y="4557768"/>
            <a:ext cx="795812" cy="4689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aux élèves de s’applaudir eux-mêmes</a:t>
            </a:r>
          </a:p>
        </p:txBody>
      </p:sp>
      <p:sp>
        <p:nvSpPr>
          <p:cNvPr id="63" name="Ellipse 62">
            <a:extLst>
              <a:ext uri="{FF2B5EF4-FFF2-40B4-BE49-F238E27FC236}">
                <a16:creationId xmlns:a16="http://schemas.microsoft.com/office/drawing/2014/main" id="{CCC261EA-6C0A-9D42-AAFD-DABDE70041A3}"/>
              </a:ext>
            </a:extLst>
          </p:cNvPr>
          <p:cNvSpPr/>
          <p:nvPr/>
        </p:nvSpPr>
        <p:spPr>
          <a:xfrm>
            <a:off x="105786" y="1280656"/>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65" name="Ellipse 64">
            <a:extLst>
              <a:ext uri="{FF2B5EF4-FFF2-40B4-BE49-F238E27FC236}">
                <a16:creationId xmlns:a16="http://schemas.microsoft.com/office/drawing/2014/main" id="{23164666-F7D3-FC49-9A97-E6050D8C0D9F}"/>
              </a:ext>
            </a:extLst>
          </p:cNvPr>
          <p:cNvSpPr/>
          <p:nvPr/>
        </p:nvSpPr>
        <p:spPr>
          <a:xfrm>
            <a:off x="25812" y="359856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Préparer son matériel à l’avance</a:t>
            </a:r>
          </a:p>
        </p:txBody>
      </p:sp>
      <p:sp>
        <p:nvSpPr>
          <p:cNvPr id="66" name="Ellipse 65">
            <a:extLst>
              <a:ext uri="{FF2B5EF4-FFF2-40B4-BE49-F238E27FC236}">
                <a16:creationId xmlns:a16="http://schemas.microsoft.com/office/drawing/2014/main" id="{D5B19553-962C-E042-808A-CD32F22D7123}"/>
              </a:ext>
            </a:extLst>
          </p:cNvPr>
          <p:cNvSpPr/>
          <p:nvPr/>
        </p:nvSpPr>
        <p:spPr>
          <a:xfrm>
            <a:off x="5982871" y="183780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7" name="ZoneTexte 66">
            <a:extLst>
              <a:ext uri="{FF2B5EF4-FFF2-40B4-BE49-F238E27FC236}">
                <a16:creationId xmlns:a16="http://schemas.microsoft.com/office/drawing/2014/main" id="{76A82078-E2FF-9641-B47F-C74F9BEF23FD}"/>
              </a:ext>
            </a:extLst>
          </p:cNvPr>
          <p:cNvSpPr txBox="1"/>
          <p:nvPr/>
        </p:nvSpPr>
        <p:spPr>
          <a:xfrm>
            <a:off x="6108741" y="3171352"/>
            <a:ext cx="722741" cy="276999"/>
          </a:xfrm>
          <a:prstGeom prst="rect">
            <a:avLst/>
          </a:prstGeom>
          <a:noFill/>
          <a:ln w="3175">
            <a:noFill/>
          </a:ln>
        </p:spPr>
        <p:txBody>
          <a:bodyPr wrap="square" rtlCol="0">
            <a:spAutoFit/>
          </a:bodyPr>
          <a:lstStyle/>
          <a:p>
            <a:r>
              <a:rPr lang="fr-FR" sz="600" b="1" dirty="0"/>
              <a:t>Avril 2017 (ACC)</a:t>
            </a:r>
          </a:p>
        </p:txBody>
      </p:sp>
      <p:sp>
        <p:nvSpPr>
          <p:cNvPr id="73" name="Ellipse 72">
            <a:extLst>
              <a:ext uri="{FF2B5EF4-FFF2-40B4-BE49-F238E27FC236}">
                <a16:creationId xmlns:a16="http://schemas.microsoft.com/office/drawing/2014/main" id="{1CDCA8F5-6A94-2043-A11D-658D463441C7}"/>
              </a:ext>
            </a:extLst>
          </p:cNvPr>
          <p:cNvSpPr/>
          <p:nvPr/>
        </p:nvSpPr>
        <p:spPr>
          <a:xfrm>
            <a:off x="5988343" y="2440885"/>
            <a:ext cx="952955" cy="610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aient une cohésion de classe, que tous s’encouragent</a:t>
            </a:r>
          </a:p>
        </p:txBody>
      </p:sp>
      <p:sp>
        <p:nvSpPr>
          <p:cNvPr id="74" name="Ellipse 73">
            <a:extLst>
              <a:ext uri="{FF2B5EF4-FFF2-40B4-BE49-F238E27FC236}">
                <a16:creationId xmlns:a16="http://schemas.microsoft.com/office/drawing/2014/main" id="{56D7DFB7-7D26-924D-B518-9F2C280F19F1}"/>
              </a:ext>
            </a:extLst>
          </p:cNvPr>
          <p:cNvSpPr/>
          <p:nvPr/>
        </p:nvSpPr>
        <p:spPr>
          <a:xfrm>
            <a:off x="6084630" y="4077700"/>
            <a:ext cx="677186" cy="4897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une mise en train ludique</a:t>
            </a:r>
          </a:p>
        </p:txBody>
      </p:sp>
      <p:sp>
        <p:nvSpPr>
          <p:cNvPr id="75" name="Ellipse 74">
            <a:extLst>
              <a:ext uri="{FF2B5EF4-FFF2-40B4-BE49-F238E27FC236}">
                <a16:creationId xmlns:a16="http://schemas.microsoft.com/office/drawing/2014/main" id="{02B3ACB9-7736-D04D-83D9-38C555BB4FEA}"/>
              </a:ext>
            </a:extLst>
          </p:cNvPr>
          <p:cNvSpPr/>
          <p:nvPr/>
        </p:nvSpPr>
        <p:spPr>
          <a:xfrm>
            <a:off x="6083346" y="4578517"/>
            <a:ext cx="668062" cy="4810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groupes à niveaux maqués</a:t>
            </a:r>
          </a:p>
        </p:txBody>
      </p:sp>
      <p:sp>
        <p:nvSpPr>
          <p:cNvPr id="76" name="Ellipse 75">
            <a:extLst>
              <a:ext uri="{FF2B5EF4-FFF2-40B4-BE49-F238E27FC236}">
                <a16:creationId xmlns:a16="http://schemas.microsoft.com/office/drawing/2014/main" id="{1F7FB22C-DCAB-C24B-974B-F24560AB368C}"/>
              </a:ext>
            </a:extLst>
          </p:cNvPr>
          <p:cNvSpPr/>
          <p:nvPr/>
        </p:nvSpPr>
        <p:spPr>
          <a:xfrm>
            <a:off x="5857363" y="134436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77" name="Ellipse 76">
            <a:extLst>
              <a:ext uri="{FF2B5EF4-FFF2-40B4-BE49-F238E27FC236}">
                <a16:creationId xmlns:a16="http://schemas.microsoft.com/office/drawing/2014/main" id="{2EE29914-3EFF-6246-AFA9-BE17EAB43F4A}"/>
              </a:ext>
            </a:extLst>
          </p:cNvPr>
          <p:cNvSpPr/>
          <p:nvPr/>
        </p:nvSpPr>
        <p:spPr>
          <a:xfrm>
            <a:off x="6026605" y="5327485"/>
            <a:ext cx="914693" cy="59991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(prévoir trop plutôt que pas assez)</a:t>
            </a:r>
          </a:p>
        </p:txBody>
      </p:sp>
      <p:sp>
        <p:nvSpPr>
          <p:cNvPr id="78" name="Ellipse 77">
            <a:extLst>
              <a:ext uri="{FF2B5EF4-FFF2-40B4-BE49-F238E27FC236}">
                <a16:creationId xmlns:a16="http://schemas.microsoft.com/office/drawing/2014/main" id="{8D39A1EF-5D0E-514C-91E3-AA1E1F6E15F8}"/>
              </a:ext>
            </a:extLst>
          </p:cNvPr>
          <p:cNvSpPr/>
          <p:nvPr/>
        </p:nvSpPr>
        <p:spPr>
          <a:xfrm>
            <a:off x="6026605" y="3373461"/>
            <a:ext cx="816290" cy="6585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Avoir des exigences raisonnables afin de ne pas être déçu</a:t>
            </a:r>
          </a:p>
        </p:txBody>
      </p:sp>
      <p:sp>
        <p:nvSpPr>
          <p:cNvPr id="79" name="Ellipse 78">
            <a:extLst>
              <a:ext uri="{FF2B5EF4-FFF2-40B4-BE49-F238E27FC236}">
                <a16:creationId xmlns:a16="http://schemas.microsoft.com/office/drawing/2014/main" id="{9B0979D7-3F2E-1E41-B06A-3D10D571E4EC}"/>
              </a:ext>
            </a:extLst>
          </p:cNvPr>
          <p:cNvSpPr/>
          <p:nvPr/>
        </p:nvSpPr>
        <p:spPr>
          <a:xfrm>
            <a:off x="1721186" y="3719519"/>
            <a:ext cx="842637" cy="34301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80" name="Ellipse 79">
            <a:extLst>
              <a:ext uri="{FF2B5EF4-FFF2-40B4-BE49-F238E27FC236}">
                <a16:creationId xmlns:a16="http://schemas.microsoft.com/office/drawing/2014/main" id="{01FDE926-1571-3E41-BF9E-548F434EA41E}"/>
              </a:ext>
            </a:extLst>
          </p:cNvPr>
          <p:cNvSpPr/>
          <p:nvPr/>
        </p:nvSpPr>
        <p:spPr>
          <a:xfrm>
            <a:off x="1008617" y="5429827"/>
            <a:ext cx="699608" cy="54006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à 2-3 élèves de mettre en place le filet</a:t>
            </a:r>
          </a:p>
        </p:txBody>
      </p:sp>
      <p:sp>
        <p:nvSpPr>
          <p:cNvPr id="81" name="Ellipse 80">
            <a:extLst>
              <a:ext uri="{FF2B5EF4-FFF2-40B4-BE49-F238E27FC236}">
                <a16:creationId xmlns:a16="http://schemas.microsoft.com/office/drawing/2014/main" id="{F9C8FE9B-66F9-0940-94AD-68FD06538A67}"/>
              </a:ext>
            </a:extLst>
          </p:cNvPr>
          <p:cNvSpPr/>
          <p:nvPr/>
        </p:nvSpPr>
        <p:spPr>
          <a:xfrm>
            <a:off x="1640959" y="5489382"/>
            <a:ext cx="946340" cy="4766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Laisser les élèves gérer la mise en place du filet en se répartissant les tâches</a:t>
            </a:r>
          </a:p>
        </p:txBody>
      </p:sp>
      <p:sp>
        <p:nvSpPr>
          <p:cNvPr id="82" name="Ellipse 81">
            <a:extLst>
              <a:ext uri="{FF2B5EF4-FFF2-40B4-BE49-F238E27FC236}">
                <a16:creationId xmlns:a16="http://schemas.microsoft.com/office/drawing/2014/main" id="{DB4AEB14-1021-F94D-ACEB-AF67CE9731E1}"/>
              </a:ext>
            </a:extLst>
          </p:cNvPr>
          <p:cNvSpPr/>
          <p:nvPr/>
        </p:nvSpPr>
        <p:spPr>
          <a:xfrm>
            <a:off x="1774588" y="4656185"/>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83" name="Ellipse 82">
            <a:extLst>
              <a:ext uri="{FF2B5EF4-FFF2-40B4-BE49-F238E27FC236}">
                <a16:creationId xmlns:a16="http://schemas.microsoft.com/office/drawing/2014/main" id="{4C112A53-1920-7E40-9ED5-A5BC2833C4E0}"/>
              </a:ext>
            </a:extLst>
          </p:cNvPr>
          <p:cNvSpPr/>
          <p:nvPr/>
        </p:nvSpPr>
        <p:spPr>
          <a:xfrm>
            <a:off x="1009936" y="3927888"/>
            <a:ext cx="916799" cy="4403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Parler après la leçon avec les élèves à problèmes disciplinaires</a:t>
            </a:r>
          </a:p>
        </p:txBody>
      </p:sp>
      <p:sp>
        <p:nvSpPr>
          <p:cNvPr id="84" name="Ellipse 83">
            <a:extLst>
              <a:ext uri="{FF2B5EF4-FFF2-40B4-BE49-F238E27FC236}">
                <a16:creationId xmlns:a16="http://schemas.microsoft.com/office/drawing/2014/main" id="{1B917AC9-223F-B04C-987E-B8D646FCB97C}"/>
              </a:ext>
            </a:extLst>
          </p:cNvPr>
          <p:cNvSpPr/>
          <p:nvPr/>
        </p:nvSpPr>
        <p:spPr>
          <a:xfrm>
            <a:off x="928219" y="4417675"/>
            <a:ext cx="1005134" cy="43128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plus sec dès le début quand les étudiants se comportent mal</a:t>
            </a:r>
          </a:p>
        </p:txBody>
      </p:sp>
      <p:sp>
        <p:nvSpPr>
          <p:cNvPr id="85" name="Ellipse 84">
            <a:extLst>
              <a:ext uri="{FF2B5EF4-FFF2-40B4-BE49-F238E27FC236}">
                <a16:creationId xmlns:a16="http://schemas.microsoft.com/office/drawing/2014/main" id="{9BC0A5EC-9BC2-9842-BC5B-DEF801E4935F}"/>
              </a:ext>
            </a:extLst>
          </p:cNvPr>
          <p:cNvSpPr/>
          <p:nvPr/>
        </p:nvSpPr>
        <p:spPr>
          <a:xfrm>
            <a:off x="1774588" y="4150027"/>
            <a:ext cx="791225" cy="45333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plusieurs thèmes dans un seul cours</a:t>
            </a:r>
          </a:p>
        </p:txBody>
      </p:sp>
      <p:sp>
        <p:nvSpPr>
          <p:cNvPr id="86" name="Ellipse 85">
            <a:extLst>
              <a:ext uri="{FF2B5EF4-FFF2-40B4-BE49-F238E27FC236}">
                <a16:creationId xmlns:a16="http://schemas.microsoft.com/office/drawing/2014/main" id="{8E0FB271-0BB1-7E48-A50A-88308442DCE8}"/>
              </a:ext>
            </a:extLst>
          </p:cNvPr>
          <p:cNvSpPr/>
          <p:nvPr/>
        </p:nvSpPr>
        <p:spPr>
          <a:xfrm>
            <a:off x="2597694" y="1494447"/>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progressent</a:t>
            </a:r>
          </a:p>
        </p:txBody>
      </p:sp>
      <p:sp>
        <p:nvSpPr>
          <p:cNvPr id="88" name="Ellipse 87">
            <a:extLst>
              <a:ext uri="{FF2B5EF4-FFF2-40B4-BE49-F238E27FC236}">
                <a16:creationId xmlns:a16="http://schemas.microsoft.com/office/drawing/2014/main" id="{16F167DF-B9DF-4647-97DB-C4AA19043CEC}"/>
              </a:ext>
            </a:extLst>
          </p:cNvPr>
          <p:cNvSpPr/>
          <p:nvPr/>
        </p:nvSpPr>
        <p:spPr>
          <a:xfrm>
            <a:off x="2723034" y="3290759"/>
            <a:ext cx="102296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89" name="Ellipse 88">
            <a:extLst>
              <a:ext uri="{FF2B5EF4-FFF2-40B4-BE49-F238E27FC236}">
                <a16:creationId xmlns:a16="http://schemas.microsoft.com/office/drawing/2014/main" id="{20970AEA-D8C2-F74E-BCD7-71CFDB8EF9E6}"/>
              </a:ext>
            </a:extLst>
          </p:cNvPr>
          <p:cNvSpPr/>
          <p:nvPr/>
        </p:nvSpPr>
        <p:spPr>
          <a:xfrm>
            <a:off x="2767279" y="5198568"/>
            <a:ext cx="828272"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Lancer la classe dans l’activité, puis participer</a:t>
            </a:r>
          </a:p>
        </p:txBody>
      </p:sp>
      <p:sp>
        <p:nvSpPr>
          <p:cNvPr id="91" name="Ellipse 90">
            <a:extLst>
              <a:ext uri="{FF2B5EF4-FFF2-40B4-BE49-F238E27FC236}">
                <a16:creationId xmlns:a16="http://schemas.microsoft.com/office/drawing/2014/main" id="{F191F2C9-C2DF-2049-B908-855F2A734C9A}"/>
              </a:ext>
            </a:extLst>
          </p:cNvPr>
          <p:cNvSpPr/>
          <p:nvPr/>
        </p:nvSpPr>
        <p:spPr>
          <a:xfrm>
            <a:off x="3186195" y="1704878"/>
            <a:ext cx="836855"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92" name="Ellipse 91">
            <a:extLst>
              <a:ext uri="{FF2B5EF4-FFF2-40B4-BE49-F238E27FC236}">
                <a16:creationId xmlns:a16="http://schemas.microsoft.com/office/drawing/2014/main" id="{B512D487-FDD6-4C49-AFCF-5AE245E2E27F}"/>
              </a:ext>
            </a:extLst>
          </p:cNvPr>
          <p:cNvSpPr/>
          <p:nvPr/>
        </p:nvSpPr>
        <p:spPr>
          <a:xfrm>
            <a:off x="3208087" y="2132211"/>
            <a:ext cx="921543" cy="54154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93" name="Ellipse 92">
            <a:extLst>
              <a:ext uri="{FF2B5EF4-FFF2-40B4-BE49-F238E27FC236}">
                <a16:creationId xmlns:a16="http://schemas.microsoft.com/office/drawing/2014/main" id="{D981833D-5A7D-DE46-A9E5-431FD119047B}"/>
              </a:ext>
            </a:extLst>
          </p:cNvPr>
          <p:cNvSpPr/>
          <p:nvPr/>
        </p:nvSpPr>
        <p:spPr>
          <a:xfrm>
            <a:off x="2770966" y="4714605"/>
            <a:ext cx="745766" cy="50216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la compétition</a:t>
            </a:r>
          </a:p>
        </p:txBody>
      </p:sp>
      <p:sp>
        <p:nvSpPr>
          <p:cNvPr id="94" name="Ellipse 93">
            <a:extLst>
              <a:ext uri="{FF2B5EF4-FFF2-40B4-BE49-F238E27FC236}">
                <a16:creationId xmlns:a16="http://schemas.microsoft.com/office/drawing/2014/main" id="{4333B57C-435B-8542-96C6-C8C63B4C8B07}"/>
              </a:ext>
            </a:extLst>
          </p:cNvPr>
          <p:cNvSpPr/>
          <p:nvPr/>
        </p:nvSpPr>
        <p:spPr>
          <a:xfrm>
            <a:off x="5007713" y="4622677"/>
            <a:ext cx="84965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des alternatives</a:t>
            </a:r>
          </a:p>
        </p:txBody>
      </p:sp>
      <p:sp>
        <p:nvSpPr>
          <p:cNvPr id="96" name="Ellipse 95">
            <a:extLst>
              <a:ext uri="{FF2B5EF4-FFF2-40B4-BE49-F238E27FC236}">
                <a16:creationId xmlns:a16="http://schemas.microsoft.com/office/drawing/2014/main" id="{173469B8-2010-A84D-9D26-C09099930C97}"/>
              </a:ext>
            </a:extLst>
          </p:cNvPr>
          <p:cNvSpPr/>
          <p:nvPr/>
        </p:nvSpPr>
        <p:spPr>
          <a:xfrm>
            <a:off x="4980714" y="5036252"/>
            <a:ext cx="896332" cy="36063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un plan A et prévoir un plan B</a:t>
            </a:r>
          </a:p>
        </p:txBody>
      </p:sp>
      <p:sp>
        <p:nvSpPr>
          <p:cNvPr id="97" name="Ellipse 96">
            <a:extLst>
              <a:ext uri="{FF2B5EF4-FFF2-40B4-BE49-F238E27FC236}">
                <a16:creationId xmlns:a16="http://schemas.microsoft.com/office/drawing/2014/main" id="{AD2E8862-9528-8340-BBED-EDF50FA71FA2}"/>
              </a:ext>
            </a:extLst>
          </p:cNvPr>
          <p:cNvSpPr/>
          <p:nvPr/>
        </p:nvSpPr>
        <p:spPr>
          <a:xfrm>
            <a:off x="4979742" y="3842136"/>
            <a:ext cx="833977" cy="38579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71" name="Ellipse 70">
            <a:extLst>
              <a:ext uri="{FF2B5EF4-FFF2-40B4-BE49-F238E27FC236}">
                <a16:creationId xmlns:a16="http://schemas.microsoft.com/office/drawing/2014/main" id="{25CBA14D-6012-A04F-AC8F-3C23AAEB88AA}"/>
              </a:ext>
            </a:extLst>
          </p:cNvPr>
          <p:cNvSpPr/>
          <p:nvPr/>
        </p:nvSpPr>
        <p:spPr>
          <a:xfrm>
            <a:off x="4018681" y="2556968"/>
            <a:ext cx="1004847" cy="4406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72" name="Ellipse 71">
            <a:extLst>
              <a:ext uri="{FF2B5EF4-FFF2-40B4-BE49-F238E27FC236}">
                <a16:creationId xmlns:a16="http://schemas.microsoft.com/office/drawing/2014/main" id="{9686B513-872F-E741-A407-4C5EEACD2AAD}"/>
              </a:ext>
            </a:extLst>
          </p:cNvPr>
          <p:cNvSpPr/>
          <p:nvPr/>
        </p:nvSpPr>
        <p:spPr>
          <a:xfrm>
            <a:off x="3897293" y="4126504"/>
            <a:ext cx="776708" cy="5361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Rassembler les étudiants</a:t>
            </a:r>
          </a:p>
        </p:txBody>
      </p:sp>
      <p:sp>
        <p:nvSpPr>
          <p:cNvPr id="95" name="ZoneTexte 94">
            <a:extLst>
              <a:ext uri="{FF2B5EF4-FFF2-40B4-BE49-F238E27FC236}">
                <a16:creationId xmlns:a16="http://schemas.microsoft.com/office/drawing/2014/main" id="{9DB4A45B-9D0D-1449-82B6-2781FBF05EB5}"/>
              </a:ext>
            </a:extLst>
          </p:cNvPr>
          <p:cNvSpPr txBox="1"/>
          <p:nvPr/>
        </p:nvSpPr>
        <p:spPr>
          <a:xfrm>
            <a:off x="7071634" y="3132953"/>
            <a:ext cx="722741" cy="184666"/>
          </a:xfrm>
          <a:prstGeom prst="rect">
            <a:avLst/>
          </a:prstGeom>
          <a:noFill/>
          <a:ln w="3175">
            <a:noFill/>
          </a:ln>
        </p:spPr>
        <p:txBody>
          <a:bodyPr wrap="square" rtlCol="0">
            <a:spAutoFit/>
          </a:bodyPr>
          <a:lstStyle/>
          <a:p>
            <a:r>
              <a:rPr lang="fr-FR" sz="600" b="1" dirty="0"/>
              <a:t>Début juin (IS)</a:t>
            </a:r>
          </a:p>
        </p:txBody>
      </p:sp>
      <p:sp>
        <p:nvSpPr>
          <p:cNvPr id="98" name="ZoneTexte 97">
            <a:extLst>
              <a:ext uri="{FF2B5EF4-FFF2-40B4-BE49-F238E27FC236}">
                <a16:creationId xmlns:a16="http://schemas.microsoft.com/office/drawing/2014/main" id="{DDC1E2F5-ECCB-4041-8510-6A30F3367D66}"/>
              </a:ext>
            </a:extLst>
          </p:cNvPr>
          <p:cNvSpPr txBox="1"/>
          <p:nvPr/>
        </p:nvSpPr>
        <p:spPr>
          <a:xfrm>
            <a:off x="8197962" y="3151513"/>
            <a:ext cx="722741" cy="184666"/>
          </a:xfrm>
          <a:prstGeom prst="rect">
            <a:avLst/>
          </a:prstGeom>
          <a:noFill/>
          <a:ln w="3175">
            <a:noFill/>
          </a:ln>
        </p:spPr>
        <p:txBody>
          <a:bodyPr wrap="square" rtlCol="0">
            <a:spAutoFit/>
          </a:bodyPr>
          <a:lstStyle/>
          <a:p>
            <a:r>
              <a:rPr lang="fr-FR" sz="600" b="1" dirty="0"/>
              <a:t>Fin juin (RC)</a:t>
            </a:r>
          </a:p>
        </p:txBody>
      </p:sp>
      <p:sp>
        <p:nvSpPr>
          <p:cNvPr id="101" name="Ellipse 100">
            <a:extLst>
              <a:ext uri="{FF2B5EF4-FFF2-40B4-BE49-F238E27FC236}">
                <a16:creationId xmlns:a16="http://schemas.microsoft.com/office/drawing/2014/main" id="{E6711B45-3781-074E-93F3-D0A73FC2491C}"/>
              </a:ext>
            </a:extLst>
          </p:cNvPr>
          <p:cNvSpPr/>
          <p:nvPr/>
        </p:nvSpPr>
        <p:spPr>
          <a:xfrm>
            <a:off x="6847167" y="1348411"/>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4" name="Ellipse 103">
            <a:extLst>
              <a:ext uri="{FF2B5EF4-FFF2-40B4-BE49-F238E27FC236}">
                <a16:creationId xmlns:a16="http://schemas.microsoft.com/office/drawing/2014/main" id="{5CCCDBEE-AA45-8543-8812-A28F924EF8BB}"/>
              </a:ext>
            </a:extLst>
          </p:cNvPr>
          <p:cNvSpPr/>
          <p:nvPr/>
        </p:nvSpPr>
        <p:spPr>
          <a:xfrm>
            <a:off x="6907901" y="1821632"/>
            <a:ext cx="810523"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5" name="Ellipse 104">
            <a:extLst>
              <a:ext uri="{FF2B5EF4-FFF2-40B4-BE49-F238E27FC236}">
                <a16:creationId xmlns:a16="http://schemas.microsoft.com/office/drawing/2014/main" id="{FE5FDA91-778C-1940-A76C-0C015882010A}"/>
              </a:ext>
            </a:extLst>
          </p:cNvPr>
          <p:cNvSpPr/>
          <p:nvPr/>
        </p:nvSpPr>
        <p:spPr>
          <a:xfrm>
            <a:off x="8091309" y="209693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6" name="Ellipse 105">
            <a:extLst>
              <a:ext uri="{FF2B5EF4-FFF2-40B4-BE49-F238E27FC236}">
                <a16:creationId xmlns:a16="http://schemas.microsoft.com/office/drawing/2014/main" id="{D83DC051-D066-6340-82F0-15B0DA1F31E2}"/>
              </a:ext>
            </a:extLst>
          </p:cNvPr>
          <p:cNvSpPr/>
          <p:nvPr/>
        </p:nvSpPr>
        <p:spPr>
          <a:xfrm>
            <a:off x="8071356" y="246955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7" name="Ellipse 106">
            <a:extLst>
              <a:ext uri="{FF2B5EF4-FFF2-40B4-BE49-F238E27FC236}">
                <a16:creationId xmlns:a16="http://schemas.microsoft.com/office/drawing/2014/main" id="{E37C573A-2FE2-2E47-9AC8-1D3198FE27DF}"/>
              </a:ext>
            </a:extLst>
          </p:cNvPr>
          <p:cNvSpPr/>
          <p:nvPr/>
        </p:nvSpPr>
        <p:spPr>
          <a:xfrm>
            <a:off x="8071356" y="154655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08" name="Ellipse 107">
            <a:extLst>
              <a:ext uri="{FF2B5EF4-FFF2-40B4-BE49-F238E27FC236}">
                <a16:creationId xmlns:a16="http://schemas.microsoft.com/office/drawing/2014/main" id="{E4A4091C-7C47-1043-8618-D0DB1FB1F37B}"/>
              </a:ext>
            </a:extLst>
          </p:cNvPr>
          <p:cNvSpPr/>
          <p:nvPr/>
        </p:nvSpPr>
        <p:spPr>
          <a:xfrm>
            <a:off x="7970888" y="102750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s’entendent bien</a:t>
            </a:r>
          </a:p>
        </p:txBody>
      </p:sp>
      <p:sp>
        <p:nvSpPr>
          <p:cNvPr id="109" name="Espace réservé du contenu 3">
            <a:extLst>
              <a:ext uri="{FF2B5EF4-FFF2-40B4-BE49-F238E27FC236}">
                <a16:creationId xmlns:a16="http://schemas.microsoft.com/office/drawing/2014/main" id="{15BDCBF5-E703-7642-B362-CEFDFC9DE90B}"/>
              </a:ext>
            </a:extLst>
          </p:cNvPr>
          <p:cNvSpPr>
            <a:spLocks noGrp="1"/>
          </p:cNvSpPr>
          <p:nvPr>
            <p:ph idx="1"/>
          </p:nvPr>
        </p:nvSpPr>
        <p:spPr>
          <a:xfrm>
            <a:off x="6934792" y="4819149"/>
            <a:ext cx="838442" cy="52660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fr-FR" sz="600" dirty="0">
                <a:solidFill>
                  <a:schemeClr val="tx1"/>
                </a:solidFill>
              </a:rPr>
              <a:t>Faire un plan A et prévoir un plan B</a:t>
            </a:r>
          </a:p>
        </p:txBody>
      </p:sp>
      <p:sp>
        <p:nvSpPr>
          <p:cNvPr id="110" name="Espace réservé du contenu 3">
            <a:extLst>
              <a:ext uri="{FF2B5EF4-FFF2-40B4-BE49-F238E27FC236}">
                <a16:creationId xmlns:a16="http://schemas.microsoft.com/office/drawing/2014/main" id="{7717F053-67A5-884A-BB9C-7C655ADC4DBC}"/>
              </a:ext>
            </a:extLst>
          </p:cNvPr>
          <p:cNvSpPr txBox="1">
            <a:spLocks/>
          </p:cNvSpPr>
          <p:nvPr/>
        </p:nvSpPr>
        <p:spPr>
          <a:xfrm>
            <a:off x="6941297" y="426566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Donner différents rôles aux étudiants</a:t>
            </a:r>
          </a:p>
        </p:txBody>
      </p:sp>
      <p:sp>
        <p:nvSpPr>
          <p:cNvPr id="111" name="Espace réservé du contenu 3">
            <a:extLst>
              <a:ext uri="{FF2B5EF4-FFF2-40B4-BE49-F238E27FC236}">
                <a16:creationId xmlns:a16="http://schemas.microsoft.com/office/drawing/2014/main" id="{C9C56FA7-2EB3-2B46-A36F-0BDE09721F81}"/>
              </a:ext>
            </a:extLst>
          </p:cNvPr>
          <p:cNvSpPr txBox="1">
            <a:spLocks/>
          </p:cNvSpPr>
          <p:nvPr/>
        </p:nvSpPr>
        <p:spPr>
          <a:xfrm>
            <a:off x="6928287" y="536401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Encourager les étudiants</a:t>
            </a:r>
          </a:p>
        </p:txBody>
      </p:sp>
      <p:sp>
        <p:nvSpPr>
          <p:cNvPr id="112" name="Espace réservé du contenu 3">
            <a:extLst>
              <a:ext uri="{FF2B5EF4-FFF2-40B4-BE49-F238E27FC236}">
                <a16:creationId xmlns:a16="http://schemas.microsoft.com/office/drawing/2014/main" id="{EBA2263B-F25A-E949-BC02-945CF6724093}"/>
              </a:ext>
            </a:extLst>
          </p:cNvPr>
          <p:cNvSpPr txBox="1">
            <a:spLocks/>
          </p:cNvSpPr>
          <p:nvPr/>
        </p:nvSpPr>
        <p:spPr>
          <a:xfrm>
            <a:off x="6932512" y="3570721"/>
            <a:ext cx="919824"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un système de récompenses</a:t>
            </a:r>
          </a:p>
        </p:txBody>
      </p:sp>
      <p:sp>
        <p:nvSpPr>
          <p:cNvPr id="113" name="Espace réservé du contenu 3">
            <a:extLst>
              <a:ext uri="{FF2B5EF4-FFF2-40B4-BE49-F238E27FC236}">
                <a16:creationId xmlns:a16="http://schemas.microsoft.com/office/drawing/2014/main" id="{AFBC05BA-5AE4-BD44-8DA8-2324FAB54B94}"/>
              </a:ext>
            </a:extLst>
          </p:cNvPr>
          <p:cNvSpPr txBox="1">
            <a:spLocks/>
          </p:cNvSpPr>
          <p:nvPr/>
        </p:nvSpPr>
        <p:spPr>
          <a:xfrm>
            <a:off x="8029204" y="480079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les étudiants qui n’ont pas envie à bon escient</a:t>
            </a:r>
          </a:p>
        </p:txBody>
      </p:sp>
      <p:sp>
        <p:nvSpPr>
          <p:cNvPr id="114" name="Espace réservé du contenu 3">
            <a:extLst>
              <a:ext uri="{FF2B5EF4-FFF2-40B4-BE49-F238E27FC236}">
                <a16:creationId xmlns:a16="http://schemas.microsoft.com/office/drawing/2014/main" id="{092DF435-5212-164B-9C33-A1F65F72A169}"/>
              </a:ext>
            </a:extLst>
          </p:cNvPr>
          <p:cNvSpPr txBox="1">
            <a:spLocks/>
          </p:cNvSpPr>
          <p:nvPr/>
        </p:nvSpPr>
        <p:spPr>
          <a:xfrm>
            <a:off x="8003082" y="361452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Se concentrer sur les </a:t>
            </a:r>
            <a:r>
              <a:rPr lang="fr-FR" sz="825" dirty="0">
                <a:solidFill>
                  <a:schemeClr val="tx1"/>
                </a:solidFill>
              </a:rPr>
              <a:t>étudiants</a:t>
            </a:r>
            <a:r>
              <a:rPr lang="fr-FR" sz="750" dirty="0">
                <a:solidFill>
                  <a:schemeClr val="tx1"/>
                </a:solidFill>
              </a:rPr>
              <a:t> qui ont envie de participer</a:t>
            </a:r>
          </a:p>
        </p:txBody>
      </p:sp>
      <p:sp>
        <p:nvSpPr>
          <p:cNvPr id="115" name="Espace réservé du contenu 3">
            <a:extLst>
              <a:ext uri="{FF2B5EF4-FFF2-40B4-BE49-F238E27FC236}">
                <a16:creationId xmlns:a16="http://schemas.microsoft.com/office/drawing/2014/main" id="{37AC8831-425E-0D4B-9500-37E9EE78B920}"/>
              </a:ext>
            </a:extLst>
          </p:cNvPr>
          <p:cNvSpPr txBox="1">
            <a:spLocks/>
          </p:cNvSpPr>
          <p:nvPr/>
        </p:nvSpPr>
        <p:spPr>
          <a:xfrm>
            <a:off x="8049159" y="537007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Mette en place plusieurs choses</a:t>
            </a:r>
          </a:p>
        </p:txBody>
      </p:sp>
      <p:sp>
        <p:nvSpPr>
          <p:cNvPr id="116" name="Espace réservé du contenu 3">
            <a:extLst>
              <a:ext uri="{FF2B5EF4-FFF2-40B4-BE49-F238E27FC236}">
                <a16:creationId xmlns:a16="http://schemas.microsoft.com/office/drawing/2014/main" id="{0A980506-EE78-E94B-8AC9-CA8958D5B9CA}"/>
              </a:ext>
            </a:extLst>
          </p:cNvPr>
          <p:cNvSpPr txBox="1">
            <a:spLocks/>
          </p:cNvSpPr>
          <p:nvPr/>
        </p:nvSpPr>
        <p:spPr>
          <a:xfrm>
            <a:off x="7978909" y="421854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Avoir une bonne relation avec ses étudiants</a:t>
            </a:r>
          </a:p>
        </p:txBody>
      </p:sp>
      <p:sp>
        <p:nvSpPr>
          <p:cNvPr id="87" name="Titre 2">
            <a:extLst>
              <a:ext uri="{FF2B5EF4-FFF2-40B4-BE49-F238E27FC236}">
                <a16:creationId xmlns:a16="http://schemas.microsoft.com/office/drawing/2014/main" id="{854BE07D-7007-D441-92B4-76FE93B2EB07}"/>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90" name="Image 89">
            <a:extLst>
              <a:ext uri="{FF2B5EF4-FFF2-40B4-BE49-F238E27FC236}">
                <a16:creationId xmlns:a16="http://schemas.microsoft.com/office/drawing/2014/main" id="{FBF74B73-3F5E-7746-82A4-BCE7A7ED5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3" name="Espace réservé du numéro de diapositive 2">
            <a:extLst>
              <a:ext uri="{FF2B5EF4-FFF2-40B4-BE49-F238E27FC236}">
                <a16:creationId xmlns:a16="http://schemas.microsoft.com/office/drawing/2014/main" id="{7F261642-E2ED-2649-9E59-01A26EBC8448}"/>
              </a:ext>
            </a:extLst>
          </p:cNvPr>
          <p:cNvSpPr>
            <a:spLocks noGrp="1"/>
          </p:cNvSpPr>
          <p:nvPr>
            <p:ph type="sldNum" sz="quarter" idx="12"/>
          </p:nvPr>
        </p:nvSpPr>
        <p:spPr/>
        <p:txBody>
          <a:bodyPr/>
          <a:lstStyle/>
          <a:p>
            <a:fld id="{FD87E9FA-F030-FB4A-925A-B70D8A0A246D}" type="slidenum">
              <a:rPr lang="fr-FR" smtClean="0">
                <a:solidFill>
                  <a:schemeClr val="tx2"/>
                </a:solidFill>
              </a:rPr>
              <a:t>10</a:t>
            </a:fld>
            <a:endParaRPr lang="fr-FR" dirty="0">
              <a:solidFill>
                <a:schemeClr val="tx2"/>
              </a:solidFill>
            </a:endParaRPr>
          </a:p>
        </p:txBody>
      </p:sp>
      <p:pic>
        <p:nvPicPr>
          <p:cNvPr id="6" name="Image 5">
            <a:extLst>
              <a:ext uri="{FF2B5EF4-FFF2-40B4-BE49-F238E27FC236}">
                <a16:creationId xmlns:a16="http://schemas.microsoft.com/office/drawing/2014/main" id="{1ED5196A-1140-294B-B51B-010E02D74B6B}"/>
              </a:ext>
            </a:extLst>
          </p:cNvPr>
          <p:cNvPicPr>
            <a:picLocks noChangeAspect="1"/>
          </p:cNvPicPr>
          <p:nvPr/>
        </p:nvPicPr>
        <p:blipFill>
          <a:blip r:embed="rId4"/>
          <a:stretch>
            <a:fillRect/>
          </a:stretch>
        </p:blipFill>
        <p:spPr>
          <a:xfrm>
            <a:off x="7784184" y="6350000"/>
            <a:ext cx="1130300" cy="508000"/>
          </a:xfrm>
          <a:prstGeom prst="rect">
            <a:avLst/>
          </a:prstGeom>
        </p:spPr>
      </p:pic>
    </p:spTree>
    <p:extLst>
      <p:ext uri="{BB962C8B-B14F-4D97-AF65-F5344CB8AC3E}">
        <p14:creationId xmlns:p14="http://schemas.microsoft.com/office/powerpoint/2010/main" val="168855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32FB5-AC9B-B44F-9284-D95D3FC62374}"/>
              </a:ext>
            </a:extLst>
          </p:cNvPr>
          <p:cNvSpPr>
            <a:spLocks noGrp="1"/>
          </p:cNvSpPr>
          <p:nvPr>
            <p:ph type="title"/>
          </p:nvPr>
        </p:nvSpPr>
        <p:spPr>
          <a:xfrm>
            <a:off x="2566897" y="937910"/>
            <a:ext cx="2928502" cy="280362"/>
          </a:xfrm>
          <a:noFill/>
          <a:ln w="38100">
            <a:solidFill>
              <a:schemeClr val="tx1"/>
            </a:solidFill>
          </a:ln>
        </p:spPr>
        <p:txBody>
          <a:bodyPr>
            <a:normAutofit/>
          </a:bodyPr>
          <a:lstStyle/>
          <a:p>
            <a:r>
              <a:rPr lang="fr-FR" sz="900" dirty="0"/>
              <a:t>Processus de développement diachronique de Mathieu</a:t>
            </a:r>
          </a:p>
        </p:txBody>
      </p:sp>
      <p:sp>
        <p:nvSpPr>
          <p:cNvPr id="4" name="Ellipse 3">
            <a:extLst>
              <a:ext uri="{FF2B5EF4-FFF2-40B4-BE49-F238E27FC236}">
                <a16:creationId xmlns:a16="http://schemas.microsoft.com/office/drawing/2014/main" id="{682F0ADA-71EB-E542-87AC-DE7F592E1B60}"/>
              </a:ext>
            </a:extLst>
          </p:cNvPr>
          <p:cNvSpPr/>
          <p:nvPr/>
        </p:nvSpPr>
        <p:spPr>
          <a:xfrm>
            <a:off x="1735977" y="2450001"/>
            <a:ext cx="954419" cy="570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8" name="Ellipse 7">
            <a:extLst>
              <a:ext uri="{FF2B5EF4-FFF2-40B4-BE49-F238E27FC236}">
                <a16:creationId xmlns:a16="http://schemas.microsoft.com/office/drawing/2014/main" id="{1B323A0E-E53A-3D4D-9853-AB70EC70F35E}"/>
              </a:ext>
            </a:extLst>
          </p:cNvPr>
          <p:cNvSpPr/>
          <p:nvPr/>
        </p:nvSpPr>
        <p:spPr>
          <a:xfrm>
            <a:off x="1512455" y="1347148"/>
            <a:ext cx="839215" cy="3972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2" name="Ellipse 11">
            <a:extLst>
              <a:ext uri="{FF2B5EF4-FFF2-40B4-BE49-F238E27FC236}">
                <a16:creationId xmlns:a16="http://schemas.microsoft.com/office/drawing/2014/main" id="{16E2B3AA-11DB-AD46-AECC-087E11123D12}"/>
              </a:ext>
            </a:extLst>
          </p:cNvPr>
          <p:cNvSpPr/>
          <p:nvPr/>
        </p:nvSpPr>
        <p:spPr>
          <a:xfrm>
            <a:off x="1060950" y="4908713"/>
            <a:ext cx="753887" cy="461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en place en début de leçon</a:t>
            </a:r>
          </a:p>
        </p:txBody>
      </p:sp>
      <p:sp>
        <p:nvSpPr>
          <p:cNvPr id="20" name="Ellipse 19">
            <a:extLst>
              <a:ext uri="{FF2B5EF4-FFF2-40B4-BE49-F238E27FC236}">
                <a16:creationId xmlns:a16="http://schemas.microsoft.com/office/drawing/2014/main" id="{63C43C6C-EBE6-EF42-A593-827F399BA89A}"/>
              </a:ext>
            </a:extLst>
          </p:cNvPr>
          <p:cNvSpPr/>
          <p:nvPr/>
        </p:nvSpPr>
        <p:spPr>
          <a:xfrm>
            <a:off x="1131810" y="1777654"/>
            <a:ext cx="758719" cy="5293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s’engagent sans être supervisés</a:t>
            </a:r>
          </a:p>
        </p:txBody>
      </p:sp>
      <p:sp>
        <p:nvSpPr>
          <p:cNvPr id="21" name="Ellipse 20">
            <a:extLst>
              <a:ext uri="{FF2B5EF4-FFF2-40B4-BE49-F238E27FC236}">
                <a16:creationId xmlns:a16="http://schemas.microsoft.com/office/drawing/2014/main" id="{8645577F-F9F5-1F4F-949B-439CAB1DAAB7}"/>
              </a:ext>
            </a:extLst>
          </p:cNvPr>
          <p:cNvSpPr/>
          <p:nvPr/>
        </p:nvSpPr>
        <p:spPr>
          <a:xfrm>
            <a:off x="774520" y="2599012"/>
            <a:ext cx="961457" cy="45655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3" name="Ellipse 22">
            <a:extLst>
              <a:ext uri="{FF2B5EF4-FFF2-40B4-BE49-F238E27FC236}">
                <a16:creationId xmlns:a16="http://schemas.microsoft.com/office/drawing/2014/main" id="{2D6B6A3C-1564-724F-9D21-5E6345F40028}"/>
              </a:ext>
            </a:extLst>
          </p:cNvPr>
          <p:cNvSpPr/>
          <p:nvPr/>
        </p:nvSpPr>
        <p:spPr>
          <a:xfrm>
            <a:off x="4042418" y="1946693"/>
            <a:ext cx="1013241" cy="5549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4" name="Ellipse 23">
            <a:extLst>
              <a:ext uri="{FF2B5EF4-FFF2-40B4-BE49-F238E27FC236}">
                <a16:creationId xmlns:a16="http://schemas.microsoft.com/office/drawing/2014/main" id="{88514FB7-281F-6A47-9DA8-313DDF699EBD}"/>
              </a:ext>
            </a:extLst>
          </p:cNvPr>
          <p:cNvSpPr/>
          <p:nvPr/>
        </p:nvSpPr>
        <p:spPr>
          <a:xfrm>
            <a:off x="2672669" y="2480424"/>
            <a:ext cx="789993" cy="5461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25" name="Ellipse 24">
            <a:extLst>
              <a:ext uri="{FF2B5EF4-FFF2-40B4-BE49-F238E27FC236}">
                <a16:creationId xmlns:a16="http://schemas.microsoft.com/office/drawing/2014/main" id="{6F86C7AC-757B-8B41-BD7C-593D67A2A34D}"/>
              </a:ext>
            </a:extLst>
          </p:cNvPr>
          <p:cNvSpPr/>
          <p:nvPr/>
        </p:nvSpPr>
        <p:spPr>
          <a:xfrm>
            <a:off x="4010810" y="1344368"/>
            <a:ext cx="1035467" cy="5543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qui ne participent pas, ne dérangent pas</a:t>
            </a:r>
          </a:p>
        </p:txBody>
      </p:sp>
      <p:cxnSp>
        <p:nvCxnSpPr>
          <p:cNvPr id="27" name="Connecteur droit avec flèche 26">
            <a:extLst>
              <a:ext uri="{FF2B5EF4-FFF2-40B4-BE49-F238E27FC236}">
                <a16:creationId xmlns:a16="http://schemas.microsoft.com/office/drawing/2014/main" id="{82D46F76-E25B-6C47-9932-A7C7EB81A085}"/>
              </a:ext>
            </a:extLst>
          </p:cNvPr>
          <p:cNvCxnSpPr>
            <a:cxnSpLocks/>
          </p:cNvCxnSpPr>
          <p:nvPr/>
        </p:nvCxnSpPr>
        <p:spPr>
          <a:xfrm>
            <a:off x="-36971" y="3142059"/>
            <a:ext cx="9180971" cy="64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AF49C13-4E22-304B-BB80-40DDAA2FF3C3}"/>
              </a:ext>
            </a:extLst>
          </p:cNvPr>
          <p:cNvSpPr txBox="1"/>
          <p:nvPr/>
        </p:nvSpPr>
        <p:spPr>
          <a:xfrm>
            <a:off x="2734750" y="3160491"/>
            <a:ext cx="874173" cy="276999"/>
          </a:xfrm>
          <a:prstGeom prst="rect">
            <a:avLst/>
          </a:prstGeom>
          <a:noFill/>
          <a:ln w="3175">
            <a:noFill/>
          </a:ln>
        </p:spPr>
        <p:txBody>
          <a:bodyPr wrap="square" rtlCol="0">
            <a:spAutoFit/>
          </a:bodyPr>
          <a:lstStyle/>
          <a:p>
            <a:r>
              <a:rPr lang="fr-FR" sz="600" b="1" dirty="0"/>
              <a:t>Janvier 2017 (ACS) </a:t>
            </a:r>
          </a:p>
        </p:txBody>
      </p:sp>
      <p:sp>
        <p:nvSpPr>
          <p:cNvPr id="30" name="ZoneTexte 29">
            <a:extLst>
              <a:ext uri="{FF2B5EF4-FFF2-40B4-BE49-F238E27FC236}">
                <a16:creationId xmlns:a16="http://schemas.microsoft.com/office/drawing/2014/main" id="{11F48ADF-B753-BC48-BAA0-A3BDEB538D0D}"/>
              </a:ext>
            </a:extLst>
          </p:cNvPr>
          <p:cNvSpPr txBox="1"/>
          <p:nvPr/>
        </p:nvSpPr>
        <p:spPr>
          <a:xfrm>
            <a:off x="3937227" y="3184491"/>
            <a:ext cx="1086300" cy="184666"/>
          </a:xfrm>
          <a:prstGeom prst="rect">
            <a:avLst/>
          </a:prstGeom>
          <a:noFill/>
          <a:ln w="3175">
            <a:noFill/>
          </a:ln>
        </p:spPr>
        <p:txBody>
          <a:bodyPr wrap="square" rtlCol="0">
            <a:spAutoFit/>
          </a:bodyPr>
          <a:lstStyle/>
          <a:p>
            <a:r>
              <a:rPr lang="fr-FR" sz="600" b="1" dirty="0"/>
              <a:t>Début février 2017 (ACS)</a:t>
            </a:r>
          </a:p>
        </p:txBody>
      </p:sp>
      <p:sp>
        <p:nvSpPr>
          <p:cNvPr id="31" name="ZoneTexte 30">
            <a:extLst>
              <a:ext uri="{FF2B5EF4-FFF2-40B4-BE49-F238E27FC236}">
                <a16:creationId xmlns:a16="http://schemas.microsoft.com/office/drawing/2014/main" id="{98B13FF0-C8AD-B342-A6FF-57BFD564534F}"/>
              </a:ext>
            </a:extLst>
          </p:cNvPr>
          <p:cNvSpPr txBox="1"/>
          <p:nvPr/>
        </p:nvSpPr>
        <p:spPr>
          <a:xfrm>
            <a:off x="5057685" y="3177455"/>
            <a:ext cx="930658" cy="276999"/>
          </a:xfrm>
          <a:prstGeom prst="rect">
            <a:avLst/>
          </a:prstGeom>
          <a:noFill/>
          <a:ln w="3175">
            <a:noFill/>
          </a:ln>
        </p:spPr>
        <p:txBody>
          <a:bodyPr wrap="square" rtlCol="0">
            <a:spAutoFit/>
          </a:bodyPr>
          <a:lstStyle/>
          <a:p>
            <a:r>
              <a:rPr lang="fr-FR" sz="600" b="1" dirty="0"/>
              <a:t>Mi-février 2017 (ACS)</a:t>
            </a:r>
          </a:p>
        </p:txBody>
      </p:sp>
      <p:sp>
        <p:nvSpPr>
          <p:cNvPr id="32" name="Ellipse 31">
            <a:extLst>
              <a:ext uri="{FF2B5EF4-FFF2-40B4-BE49-F238E27FC236}">
                <a16:creationId xmlns:a16="http://schemas.microsoft.com/office/drawing/2014/main" id="{CE7A82F6-D9A6-AB46-B15F-1F1B32FE7792}"/>
              </a:ext>
            </a:extLst>
          </p:cNvPr>
          <p:cNvSpPr/>
          <p:nvPr/>
        </p:nvSpPr>
        <p:spPr>
          <a:xfrm>
            <a:off x="5029916" y="2426742"/>
            <a:ext cx="958427" cy="6066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qu’il y ait de la cohésion de classe</a:t>
            </a:r>
          </a:p>
        </p:txBody>
      </p:sp>
      <p:sp>
        <p:nvSpPr>
          <p:cNvPr id="34" name="Ellipse 33">
            <a:extLst>
              <a:ext uri="{FF2B5EF4-FFF2-40B4-BE49-F238E27FC236}">
                <a16:creationId xmlns:a16="http://schemas.microsoft.com/office/drawing/2014/main" id="{32ECD1FE-5A72-1B4B-8A35-26345F47AB6F}"/>
              </a:ext>
            </a:extLst>
          </p:cNvPr>
          <p:cNvSpPr/>
          <p:nvPr/>
        </p:nvSpPr>
        <p:spPr>
          <a:xfrm>
            <a:off x="1754300" y="5006870"/>
            <a:ext cx="876705" cy="46625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pendant que les élèves boivent</a:t>
            </a:r>
          </a:p>
        </p:txBody>
      </p:sp>
      <p:sp>
        <p:nvSpPr>
          <p:cNvPr id="37" name="Ellipse 36">
            <a:extLst>
              <a:ext uri="{FF2B5EF4-FFF2-40B4-BE49-F238E27FC236}">
                <a16:creationId xmlns:a16="http://schemas.microsoft.com/office/drawing/2014/main" id="{9286966B-6AC2-E14C-B4CD-D9DDA5BF1872}"/>
              </a:ext>
            </a:extLst>
          </p:cNvPr>
          <p:cNvSpPr/>
          <p:nvPr/>
        </p:nvSpPr>
        <p:spPr>
          <a:xfrm>
            <a:off x="1155456" y="3453448"/>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a:t>
            </a:r>
          </a:p>
        </p:txBody>
      </p:sp>
      <p:sp>
        <p:nvSpPr>
          <p:cNvPr id="41" name="ZoneTexte 40">
            <a:extLst>
              <a:ext uri="{FF2B5EF4-FFF2-40B4-BE49-F238E27FC236}">
                <a16:creationId xmlns:a16="http://schemas.microsoft.com/office/drawing/2014/main" id="{97843CEC-2990-654D-A27E-B167EB49CF6C}"/>
              </a:ext>
            </a:extLst>
          </p:cNvPr>
          <p:cNvSpPr txBox="1"/>
          <p:nvPr/>
        </p:nvSpPr>
        <p:spPr>
          <a:xfrm>
            <a:off x="1311626" y="3145087"/>
            <a:ext cx="852672" cy="276999"/>
          </a:xfrm>
          <a:prstGeom prst="rect">
            <a:avLst/>
          </a:prstGeom>
          <a:noFill/>
          <a:ln w="3175">
            <a:noFill/>
          </a:ln>
        </p:spPr>
        <p:txBody>
          <a:bodyPr wrap="square" rtlCol="0">
            <a:spAutoFit/>
          </a:bodyPr>
          <a:lstStyle/>
          <a:p>
            <a:r>
              <a:rPr lang="fr-FR" sz="600" b="1" dirty="0"/>
              <a:t>Octobre 2016 (ACS)</a:t>
            </a:r>
          </a:p>
        </p:txBody>
      </p:sp>
      <p:sp>
        <p:nvSpPr>
          <p:cNvPr id="43" name="Ellipse 42">
            <a:extLst>
              <a:ext uri="{FF2B5EF4-FFF2-40B4-BE49-F238E27FC236}">
                <a16:creationId xmlns:a16="http://schemas.microsoft.com/office/drawing/2014/main" id="{6724BCB4-E721-6F43-8061-BBC01454D28B}"/>
              </a:ext>
            </a:extLst>
          </p:cNvPr>
          <p:cNvSpPr/>
          <p:nvPr/>
        </p:nvSpPr>
        <p:spPr>
          <a:xfrm>
            <a:off x="2780815" y="4047062"/>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44" name="Ellipse 43">
            <a:extLst>
              <a:ext uri="{FF2B5EF4-FFF2-40B4-BE49-F238E27FC236}">
                <a16:creationId xmlns:a16="http://schemas.microsoft.com/office/drawing/2014/main" id="{EFD9B133-ACA8-7341-A404-CD5836EF1391}"/>
              </a:ext>
            </a:extLst>
          </p:cNvPr>
          <p:cNvSpPr/>
          <p:nvPr/>
        </p:nvSpPr>
        <p:spPr>
          <a:xfrm>
            <a:off x="1879798" y="3337591"/>
            <a:ext cx="49972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jouer les élèves</a:t>
            </a:r>
          </a:p>
        </p:txBody>
      </p:sp>
      <p:sp>
        <p:nvSpPr>
          <p:cNvPr id="45" name="Ellipse 44">
            <a:extLst>
              <a:ext uri="{FF2B5EF4-FFF2-40B4-BE49-F238E27FC236}">
                <a16:creationId xmlns:a16="http://schemas.microsoft.com/office/drawing/2014/main" id="{C647CBE0-05DC-F24A-A82A-0640FEEB4806}"/>
              </a:ext>
            </a:extLst>
          </p:cNvPr>
          <p:cNvSpPr/>
          <p:nvPr/>
        </p:nvSpPr>
        <p:spPr>
          <a:xfrm>
            <a:off x="2758374" y="3676621"/>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le jeu</a:t>
            </a:r>
          </a:p>
        </p:txBody>
      </p:sp>
      <p:sp>
        <p:nvSpPr>
          <p:cNvPr id="46" name="Ellipse 45">
            <a:extLst>
              <a:ext uri="{FF2B5EF4-FFF2-40B4-BE49-F238E27FC236}">
                <a16:creationId xmlns:a16="http://schemas.microsoft.com/office/drawing/2014/main" id="{6BDCDE3B-2BEF-C247-A555-651A4A3CD84C}"/>
              </a:ext>
            </a:extLst>
          </p:cNvPr>
          <p:cNvSpPr/>
          <p:nvPr/>
        </p:nvSpPr>
        <p:spPr>
          <a:xfrm>
            <a:off x="2819744" y="4406739"/>
            <a:ext cx="64040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a:t>
            </a:r>
          </a:p>
        </p:txBody>
      </p:sp>
      <p:sp>
        <p:nvSpPr>
          <p:cNvPr id="47" name="Ellipse 46">
            <a:extLst>
              <a:ext uri="{FF2B5EF4-FFF2-40B4-BE49-F238E27FC236}">
                <a16:creationId xmlns:a16="http://schemas.microsoft.com/office/drawing/2014/main" id="{7BD922FF-C874-CD42-8FDC-7D958932D062}"/>
              </a:ext>
            </a:extLst>
          </p:cNvPr>
          <p:cNvSpPr/>
          <p:nvPr/>
        </p:nvSpPr>
        <p:spPr>
          <a:xfrm>
            <a:off x="2748821" y="5602633"/>
            <a:ext cx="71133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Répéter plusieurs fois une consigne</a:t>
            </a:r>
          </a:p>
        </p:txBody>
      </p:sp>
      <p:sp>
        <p:nvSpPr>
          <p:cNvPr id="50" name="Ellipse 49">
            <a:extLst>
              <a:ext uri="{FF2B5EF4-FFF2-40B4-BE49-F238E27FC236}">
                <a16:creationId xmlns:a16="http://schemas.microsoft.com/office/drawing/2014/main" id="{F47C4A33-CEF2-F04E-8A99-E2D5C0D3ED92}"/>
              </a:ext>
            </a:extLst>
          </p:cNvPr>
          <p:cNvSpPr/>
          <p:nvPr/>
        </p:nvSpPr>
        <p:spPr>
          <a:xfrm>
            <a:off x="3885489" y="4694702"/>
            <a:ext cx="888924" cy="5419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Attendre que les élèves se taisent pour passer une consigne</a:t>
            </a:r>
          </a:p>
        </p:txBody>
      </p:sp>
      <p:sp>
        <p:nvSpPr>
          <p:cNvPr id="51" name="Ellipse 50">
            <a:extLst>
              <a:ext uri="{FF2B5EF4-FFF2-40B4-BE49-F238E27FC236}">
                <a16:creationId xmlns:a16="http://schemas.microsoft.com/office/drawing/2014/main" id="{53C7A062-F668-C747-8E1D-D75B357C55B6}"/>
              </a:ext>
            </a:extLst>
          </p:cNvPr>
          <p:cNvSpPr/>
          <p:nvPr/>
        </p:nvSpPr>
        <p:spPr>
          <a:xfrm>
            <a:off x="3914968" y="5327485"/>
            <a:ext cx="776708" cy="48916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par écrit toutes les transitions</a:t>
            </a:r>
          </a:p>
        </p:txBody>
      </p:sp>
      <p:sp>
        <p:nvSpPr>
          <p:cNvPr id="52" name="Ellipse 51">
            <a:extLst>
              <a:ext uri="{FF2B5EF4-FFF2-40B4-BE49-F238E27FC236}">
                <a16:creationId xmlns:a16="http://schemas.microsoft.com/office/drawing/2014/main" id="{F17CBCFB-E55A-5049-B8AA-49416B3BF9D4}"/>
              </a:ext>
            </a:extLst>
          </p:cNvPr>
          <p:cNvSpPr/>
          <p:nvPr/>
        </p:nvSpPr>
        <p:spPr>
          <a:xfrm>
            <a:off x="4922623" y="3338261"/>
            <a:ext cx="943895" cy="4676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53" name="Ellipse 52">
            <a:extLst>
              <a:ext uri="{FF2B5EF4-FFF2-40B4-BE49-F238E27FC236}">
                <a16:creationId xmlns:a16="http://schemas.microsoft.com/office/drawing/2014/main" id="{FC23ACD2-F368-F542-8844-9E5F5118E324}"/>
              </a:ext>
            </a:extLst>
          </p:cNvPr>
          <p:cNvSpPr/>
          <p:nvPr/>
        </p:nvSpPr>
        <p:spPr>
          <a:xfrm>
            <a:off x="4979742" y="5403254"/>
            <a:ext cx="810000" cy="52414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pour rebondir en cas d’imprévu</a:t>
            </a:r>
          </a:p>
        </p:txBody>
      </p:sp>
      <p:sp>
        <p:nvSpPr>
          <p:cNvPr id="54" name="Ellipse 53">
            <a:extLst>
              <a:ext uri="{FF2B5EF4-FFF2-40B4-BE49-F238E27FC236}">
                <a16:creationId xmlns:a16="http://schemas.microsoft.com/office/drawing/2014/main" id="{D1CB92BE-B94B-DF4B-8554-CFB1D9499FC3}"/>
              </a:ext>
            </a:extLst>
          </p:cNvPr>
          <p:cNvSpPr/>
          <p:nvPr/>
        </p:nvSpPr>
        <p:spPr>
          <a:xfrm>
            <a:off x="4968694" y="4236478"/>
            <a:ext cx="85217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 pour la relancer</a:t>
            </a:r>
          </a:p>
        </p:txBody>
      </p:sp>
      <p:sp>
        <p:nvSpPr>
          <p:cNvPr id="64" name="Ellipse 63">
            <a:extLst>
              <a:ext uri="{FF2B5EF4-FFF2-40B4-BE49-F238E27FC236}">
                <a16:creationId xmlns:a16="http://schemas.microsoft.com/office/drawing/2014/main" id="{03AF1E61-64DD-F04F-ACD3-B74BA51FCC2A}"/>
              </a:ext>
            </a:extLst>
          </p:cNvPr>
          <p:cNvSpPr/>
          <p:nvPr/>
        </p:nvSpPr>
        <p:spPr>
          <a:xfrm>
            <a:off x="3960348" y="3550027"/>
            <a:ext cx="776708" cy="5276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absents les élèves inaptes qui dérangent</a:t>
            </a:r>
          </a:p>
        </p:txBody>
      </p:sp>
      <p:sp>
        <p:nvSpPr>
          <p:cNvPr id="68" name="Ellipse 67">
            <a:extLst>
              <a:ext uri="{FF2B5EF4-FFF2-40B4-BE49-F238E27FC236}">
                <a16:creationId xmlns:a16="http://schemas.microsoft.com/office/drawing/2014/main" id="{7A52A768-C324-914C-9C21-180BEB8BA98F}"/>
              </a:ext>
            </a:extLst>
          </p:cNvPr>
          <p:cNvSpPr/>
          <p:nvPr/>
        </p:nvSpPr>
        <p:spPr>
          <a:xfrm>
            <a:off x="5097334" y="1803413"/>
            <a:ext cx="842864"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9" name="Ellipse 68">
            <a:extLst>
              <a:ext uri="{FF2B5EF4-FFF2-40B4-BE49-F238E27FC236}">
                <a16:creationId xmlns:a16="http://schemas.microsoft.com/office/drawing/2014/main" id="{4197799A-AB37-E746-9136-7BE71A91D46F}"/>
              </a:ext>
            </a:extLst>
          </p:cNvPr>
          <p:cNvSpPr/>
          <p:nvPr/>
        </p:nvSpPr>
        <p:spPr>
          <a:xfrm>
            <a:off x="2594329" y="1908846"/>
            <a:ext cx="701459" cy="5422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70" name="Ellipse 69">
            <a:extLst>
              <a:ext uri="{FF2B5EF4-FFF2-40B4-BE49-F238E27FC236}">
                <a16:creationId xmlns:a16="http://schemas.microsoft.com/office/drawing/2014/main" id="{9D6AD03B-0E69-AF42-909B-C3452A70D79C}"/>
              </a:ext>
            </a:extLst>
          </p:cNvPr>
          <p:cNvSpPr/>
          <p:nvPr/>
        </p:nvSpPr>
        <p:spPr>
          <a:xfrm>
            <a:off x="1890528" y="1803413"/>
            <a:ext cx="681096"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42" name="ZoneTexte 41">
            <a:extLst>
              <a:ext uri="{FF2B5EF4-FFF2-40B4-BE49-F238E27FC236}">
                <a16:creationId xmlns:a16="http://schemas.microsoft.com/office/drawing/2014/main" id="{C81970E9-F857-DA43-B10C-7EF2AEAE3996}"/>
              </a:ext>
            </a:extLst>
          </p:cNvPr>
          <p:cNvSpPr txBox="1"/>
          <p:nvPr/>
        </p:nvSpPr>
        <p:spPr>
          <a:xfrm>
            <a:off x="110180" y="3166556"/>
            <a:ext cx="881499" cy="276999"/>
          </a:xfrm>
          <a:prstGeom prst="rect">
            <a:avLst/>
          </a:prstGeom>
          <a:noFill/>
          <a:ln w="3175">
            <a:noFill/>
          </a:ln>
        </p:spPr>
        <p:txBody>
          <a:bodyPr wrap="square" rtlCol="0">
            <a:spAutoFit/>
          </a:bodyPr>
          <a:lstStyle/>
          <a:p>
            <a:r>
              <a:rPr lang="fr-FR" sz="600" b="1" dirty="0"/>
              <a:t>Septembre 2016 (EC)</a:t>
            </a:r>
          </a:p>
        </p:txBody>
      </p:sp>
      <p:sp>
        <p:nvSpPr>
          <p:cNvPr id="56" name="Ellipse 55">
            <a:extLst>
              <a:ext uri="{FF2B5EF4-FFF2-40B4-BE49-F238E27FC236}">
                <a16:creationId xmlns:a16="http://schemas.microsoft.com/office/drawing/2014/main" id="{0F62954C-3731-FE4F-9588-2CC5856C6FC0}"/>
              </a:ext>
            </a:extLst>
          </p:cNvPr>
          <p:cNvSpPr/>
          <p:nvPr/>
        </p:nvSpPr>
        <p:spPr>
          <a:xfrm>
            <a:off x="84761" y="5154581"/>
            <a:ext cx="563804" cy="3724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cycles courts</a:t>
            </a:r>
          </a:p>
        </p:txBody>
      </p:sp>
      <p:sp>
        <p:nvSpPr>
          <p:cNvPr id="57" name="Ellipse 56">
            <a:extLst>
              <a:ext uri="{FF2B5EF4-FFF2-40B4-BE49-F238E27FC236}">
                <a16:creationId xmlns:a16="http://schemas.microsoft.com/office/drawing/2014/main" id="{165B2FA9-CBB2-3E42-9FCA-431AEEEB3FD4}"/>
              </a:ext>
            </a:extLst>
          </p:cNvPr>
          <p:cNvSpPr/>
          <p:nvPr/>
        </p:nvSpPr>
        <p:spPr>
          <a:xfrm>
            <a:off x="40023" y="4164006"/>
            <a:ext cx="740203" cy="3219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Instaurer un cadre</a:t>
            </a:r>
          </a:p>
        </p:txBody>
      </p:sp>
      <p:sp>
        <p:nvSpPr>
          <p:cNvPr id="58" name="Ellipse 57">
            <a:extLst>
              <a:ext uri="{FF2B5EF4-FFF2-40B4-BE49-F238E27FC236}">
                <a16:creationId xmlns:a16="http://schemas.microsoft.com/office/drawing/2014/main" id="{C3BDD7BD-F207-BC46-BD79-89A0984C6704}"/>
              </a:ext>
            </a:extLst>
          </p:cNvPr>
          <p:cNvSpPr/>
          <p:nvPr/>
        </p:nvSpPr>
        <p:spPr>
          <a:xfrm>
            <a:off x="52655" y="559887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Se préparer le mieux possible</a:t>
            </a:r>
          </a:p>
        </p:txBody>
      </p:sp>
      <p:sp>
        <p:nvSpPr>
          <p:cNvPr id="60" name="Ellipse 59">
            <a:extLst>
              <a:ext uri="{FF2B5EF4-FFF2-40B4-BE49-F238E27FC236}">
                <a16:creationId xmlns:a16="http://schemas.microsoft.com/office/drawing/2014/main" id="{DAE6FE45-21E2-654A-B408-E36AAB0618DD}"/>
              </a:ext>
            </a:extLst>
          </p:cNvPr>
          <p:cNvSpPr/>
          <p:nvPr/>
        </p:nvSpPr>
        <p:spPr>
          <a:xfrm>
            <a:off x="121101" y="1908846"/>
            <a:ext cx="842216"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61" name="Ellipse 60">
            <a:extLst>
              <a:ext uri="{FF2B5EF4-FFF2-40B4-BE49-F238E27FC236}">
                <a16:creationId xmlns:a16="http://schemas.microsoft.com/office/drawing/2014/main" id="{3D00EA00-27DC-3E46-B73A-ABB5C64175C1}"/>
              </a:ext>
            </a:extLst>
          </p:cNvPr>
          <p:cNvSpPr/>
          <p:nvPr/>
        </p:nvSpPr>
        <p:spPr>
          <a:xfrm>
            <a:off x="-1992" y="4557768"/>
            <a:ext cx="795812" cy="4689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aux élèves de s’applaudir eux-mêmes</a:t>
            </a:r>
          </a:p>
        </p:txBody>
      </p:sp>
      <p:sp>
        <p:nvSpPr>
          <p:cNvPr id="63" name="Ellipse 62">
            <a:extLst>
              <a:ext uri="{FF2B5EF4-FFF2-40B4-BE49-F238E27FC236}">
                <a16:creationId xmlns:a16="http://schemas.microsoft.com/office/drawing/2014/main" id="{CCC261EA-6C0A-9D42-AAFD-DABDE70041A3}"/>
              </a:ext>
            </a:extLst>
          </p:cNvPr>
          <p:cNvSpPr/>
          <p:nvPr/>
        </p:nvSpPr>
        <p:spPr>
          <a:xfrm>
            <a:off x="105786" y="1280656"/>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65" name="Ellipse 64">
            <a:extLst>
              <a:ext uri="{FF2B5EF4-FFF2-40B4-BE49-F238E27FC236}">
                <a16:creationId xmlns:a16="http://schemas.microsoft.com/office/drawing/2014/main" id="{23164666-F7D3-FC49-9A97-E6050D8C0D9F}"/>
              </a:ext>
            </a:extLst>
          </p:cNvPr>
          <p:cNvSpPr/>
          <p:nvPr/>
        </p:nvSpPr>
        <p:spPr>
          <a:xfrm>
            <a:off x="25812" y="359856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Préparer son matériel à l’avance</a:t>
            </a:r>
          </a:p>
        </p:txBody>
      </p:sp>
      <p:sp>
        <p:nvSpPr>
          <p:cNvPr id="66" name="Ellipse 65">
            <a:extLst>
              <a:ext uri="{FF2B5EF4-FFF2-40B4-BE49-F238E27FC236}">
                <a16:creationId xmlns:a16="http://schemas.microsoft.com/office/drawing/2014/main" id="{D5B19553-962C-E042-808A-CD32F22D7123}"/>
              </a:ext>
            </a:extLst>
          </p:cNvPr>
          <p:cNvSpPr/>
          <p:nvPr/>
        </p:nvSpPr>
        <p:spPr>
          <a:xfrm>
            <a:off x="5982871" y="183780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7" name="ZoneTexte 66">
            <a:extLst>
              <a:ext uri="{FF2B5EF4-FFF2-40B4-BE49-F238E27FC236}">
                <a16:creationId xmlns:a16="http://schemas.microsoft.com/office/drawing/2014/main" id="{76A82078-E2FF-9641-B47F-C74F9BEF23FD}"/>
              </a:ext>
            </a:extLst>
          </p:cNvPr>
          <p:cNvSpPr txBox="1"/>
          <p:nvPr/>
        </p:nvSpPr>
        <p:spPr>
          <a:xfrm>
            <a:off x="6108741" y="3171352"/>
            <a:ext cx="722741" cy="276999"/>
          </a:xfrm>
          <a:prstGeom prst="rect">
            <a:avLst/>
          </a:prstGeom>
          <a:noFill/>
          <a:ln w="3175">
            <a:noFill/>
          </a:ln>
        </p:spPr>
        <p:txBody>
          <a:bodyPr wrap="square" rtlCol="0">
            <a:spAutoFit/>
          </a:bodyPr>
          <a:lstStyle/>
          <a:p>
            <a:r>
              <a:rPr lang="fr-FR" sz="600" b="1" dirty="0"/>
              <a:t>Avril 2017 (ACC)</a:t>
            </a:r>
          </a:p>
        </p:txBody>
      </p:sp>
      <p:sp>
        <p:nvSpPr>
          <p:cNvPr id="73" name="Ellipse 72">
            <a:extLst>
              <a:ext uri="{FF2B5EF4-FFF2-40B4-BE49-F238E27FC236}">
                <a16:creationId xmlns:a16="http://schemas.microsoft.com/office/drawing/2014/main" id="{1CDCA8F5-6A94-2043-A11D-658D463441C7}"/>
              </a:ext>
            </a:extLst>
          </p:cNvPr>
          <p:cNvSpPr/>
          <p:nvPr/>
        </p:nvSpPr>
        <p:spPr>
          <a:xfrm>
            <a:off x="5988343" y="2440885"/>
            <a:ext cx="952955" cy="610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aient une cohésion de classe, que tous s’encouragent</a:t>
            </a:r>
          </a:p>
        </p:txBody>
      </p:sp>
      <p:sp>
        <p:nvSpPr>
          <p:cNvPr id="74" name="Ellipse 73">
            <a:extLst>
              <a:ext uri="{FF2B5EF4-FFF2-40B4-BE49-F238E27FC236}">
                <a16:creationId xmlns:a16="http://schemas.microsoft.com/office/drawing/2014/main" id="{56D7DFB7-7D26-924D-B518-9F2C280F19F1}"/>
              </a:ext>
            </a:extLst>
          </p:cNvPr>
          <p:cNvSpPr/>
          <p:nvPr/>
        </p:nvSpPr>
        <p:spPr>
          <a:xfrm>
            <a:off x="6084630" y="4077700"/>
            <a:ext cx="677186" cy="4897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une mise en train ludique</a:t>
            </a:r>
          </a:p>
        </p:txBody>
      </p:sp>
      <p:sp>
        <p:nvSpPr>
          <p:cNvPr id="75" name="Ellipse 74">
            <a:extLst>
              <a:ext uri="{FF2B5EF4-FFF2-40B4-BE49-F238E27FC236}">
                <a16:creationId xmlns:a16="http://schemas.microsoft.com/office/drawing/2014/main" id="{02B3ACB9-7736-D04D-83D9-38C555BB4FEA}"/>
              </a:ext>
            </a:extLst>
          </p:cNvPr>
          <p:cNvSpPr/>
          <p:nvPr/>
        </p:nvSpPr>
        <p:spPr>
          <a:xfrm>
            <a:off x="6083346" y="4578517"/>
            <a:ext cx="668062" cy="4810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groupes à niveaux maqués</a:t>
            </a:r>
          </a:p>
        </p:txBody>
      </p:sp>
      <p:sp>
        <p:nvSpPr>
          <p:cNvPr id="76" name="Ellipse 75">
            <a:extLst>
              <a:ext uri="{FF2B5EF4-FFF2-40B4-BE49-F238E27FC236}">
                <a16:creationId xmlns:a16="http://schemas.microsoft.com/office/drawing/2014/main" id="{1F7FB22C-DCAB-C24B-974B-F24560AB368C}"/>
              </a:ext>
            </a:extLst>
          </p:cNvPr>
          <p:cNvSpPr/>
          <p:nvPr/>
        </p:nvSpPr>
        <p:spPr>
          <a:xfrm>
            <a:off x="5857363" y="134436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77" name="Ellipse 76">
            <a:extLst>
              <a:ext uri="{FF2B5EF4-FFF2-40B4-BE49-F238E27FC236}">
                <a16:creationId xmlns:a16="http://schemas.microsoft.com/office/drawing/2014/main" id="{2EE29914-3EFF-6246-AFA9-BE17EAB43F4A}"/>
              </a:ext>
            </a:extLst>
          </p:cNvPr>
          <p:cNvSpPr/>
          <p:nvPr/>
        </p:nvSpPr>
        <p:spPr>
          <a:xfrm>
            <a:off x="6026605" y="5327485"/>
            <a:ext cx="914693" cy="59991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(prévoir trop plutôt que pas assez)</a:t>
            </a:r>
          </a:p>
        </p:txBody>
      </p:sp>
      <p:sp>
        <p:nvSpPr>
          <p:cNvPr id="78" name="Ellipse 77">
            <a:extLst>
              <a:ext uri="{FF2B5EF4-FFF2-40B4-BE49-F238E27FC236}">
                <a16:creationId xmlns:a16="http://schemas.microsoft.com/office/drawing/2014/main" id="{8D39A1EF-5D0E-514C-91E3-AA1E1F6E15F8}"/>
              </a:ext>
            </a:extLst>
          </p:cNvPr>
          <p:cNvSpPr/>
          <p:nvPr/>
        </p:nvSpPr>
        <p:spPr>
          <a:xfrm>
            <a:off x="6026605" y="3373461"/>
            <a:ext cx="816290" cy="6585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Avoir des exigences raisonnables afin de ne pas être déçu</a:t>
            </a:r>
          </a:p>
        </p:txBody>
      </p:sp>
      <p:sp>
        <p:nvSpPr>
          <p:cNvPr id="79" name="Ellipse 78">
            <a:extLst>
              <a:ext uri="{FF2B5EF4-FFF2-40B4-BE49-F238E27FC236}">
                <a16:creationId xmlns:a16="http://schemas.microsoft.com/office/drawing/2014/main" id="{9B0979D7-3F2E-1E41-B06A-3D10D571E4EC}"/>
              </a:ext>
            </a:extLst>
          </p:cNvPr>
          <p:cNvSpPr/>
          <p:nvPr/>
        </p:nvSpPr>
        <p:spPr>
          <a:xfrm>
            <a:off x="1721186" y="3719519"/>
            <a:ext cx="842637" cy="34301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80" name="Ellipse 79">
            <a:extLst>
              <a:ext uri="{FF2B5EF4-FFF2-40B4-BE49-F238E27FC236}">
                <a16:creationId xmlns:a16="http://schemas.microsoft.com/office/drawing/2014/main" id="{01FDE926-1571-3E41-BF9E-548F434EA41E}"/>
              </a:ext>
            </a:extLst>
          </p:cNvPr>
          <p:cNvSpPr/>
          <p:nvPr/>
        </p:nvSpPr>
        <p:spPr>
          <a:xfrm>
            <a:off x="1008617" y="5429827"/>
            <a:ext cx="699608" cy="54006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à 2-3 élèves de mettre en place le filet</a:t>
            </a:r>
          </a:p>
        </p:txBody>
      </p:sp>
      <p:sp>
        <p:nvSpPr>
          <p:cNvPr id="81" name="Ellipse 80">
            <a:extLst>
              <a:ext uri="{FF2B5EF4-FFF2-40B4-BE49-F238E27FC236}">
                <a16:creationId xmlns:a16="http://schemas.microsoft.com/office/drawing/2014/main" id="{F9C8FE9B-66F9-0940-94AD-68FD06538A67}"/>
              </a:ext>
            </a:extLst>
          </p:cNvPr>
          <p:cNvSpPr/>
          <p:nvPr/>
        </p:nvSpPr>
        <p:spPr>
          <a:xfrm>
            <a:off x="1640959" y="5489382"/>
            <a:ext cx="946340" cy="4766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Laisser les élèves gérer la mise en place du filet en se répartissant les tâches</a:t>
            </a:r>
          </a:p>
        </p:txBody>
      </p:sp>
      <p:sp>
        <p:nvSpPr>
          <p:cNvPr id="82" name="Ellipse 81">
            <a:extLst>
              <a:ext uri="{FF2B5EF4-FFF2-40B4-BE49-F238E27FC236}">
                <a16:creationId xmlns:a16="http://schemas.microsoft.com/office/drawing/2014/main" id="{DB4AEB14-1021-F94D-ACEB-AF67CE9731E1}"/>
              </a:ext>
            </a:extLst>
          </p:cNvPr>
          <p:cNvSpPr/>
          <p:nvPr/>
        </p:nvSpPr>
        <p:spPr>
          <a:xfrm>
            <a:off x="1774588" y="4656185"/>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83" name="Ellipse 82">
            <a:extLst>
              <a:ext uri="{FF2B5EF4-FFF2-40B4-BE49-F238E27FC236}">
                <a16:creationId xmlns:a16="http://schemas.microsoft.com/office/drawing/2014/main" id="{4C112A53-1920-7E40-9ED5-A5BC2833C4E0}"/>
              </a:ext>
            </a:extLst>
          </p:cNvPr>
          <p:cNvSpPr/>
          <p:nvPr/>
        </p:nvSpPr>
        <p:spPr>
          <a:xfrm>
            <a:off x="1009936" y="3927888"/>
            <a:ext cx="916799" cy="4403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Parler après la leçon avec les élèves à problèmes disciplinaires</a:t>
            </a:r>
          </a:p>
        </p:txBody>
      </p:sp>
      <p:sp>
        <p:nvSpPr>
          <p:cNvPr id="84" name="Ellipse 83">
            <a:extLst>
              <a:ext uri="{FF2B5EF4-FFF2-40B4-BE49-F238E27FC236}">
                <a16:creationId xmlns:a16="http://schemas.microsoft.com/office/drawing/2014/main" id="{1B917AC9-223F-B04C-987E-B8D646FCB97C}"/>
              </a:ext>
            </a:extLst>
          </p:cNvPr>
          <p:cNvSpPr/>
          <p:nvPr/>
        </p:nvSpPr>
        <p:spPr>
          <a:xfrm>
            <a:off x="928219" y="4417675"/>
            <a:ext cx="1005134" cy="43128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plus sec dès le début quand les étudiants se comportent mal</a:t>
            </a:r>
          </a:p>
        </p:txBody>
      </p:sp>
      <p:sp>
        <p:nvSpPr>
          <p:cNvPr id="85" name="Ellipse 84">
            <a:extLst>
              <a:ext uri="{FF2B5EF4-FFF2-40B4-BE49-F238E27FC236}">
                <a16:creationId xmlns:a16="http://schemas.microsoft.com/office/drawing/2014/main" id="{9BC0A5EC-9BC2-9842-BC5B-DEF801E4935F}"/>
              </a:ext>
            </a:extLst>
          </p:cNvPr>
          <p:cNvSpPr/>
          <p:nvPr/>
        </p:nvSpPr>
        <p:spPr>
          <a:xfrm>
            <a:off x="1774588" y="4150027"/>
            <a:ext cx="791225" cy="45333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plusieurs thèmes dans un seul cours</a:t>
            </a:r>
          </a:p>
        </p:txBody>
      </p:sp>
      <p:sp>
        <p:nvSpPr>
          <p:cNvPr id="86" name="Ellipse 85">
            <a:extLst>
              <a:ext uri="{FF2B5EF4-FFF2-40B4-BE49-F238E27FC236}">
                <a16:creationId xmlns:a16="http://schemas.microsoft.com/office/drawing/2014/main" id="{8E0FB271-0BB1-7E48-A50A-88308442DCE8}"/>
              </a:ext>
            </a:extLst>
          </p:cNvPr>
          <p:cNvSpPr/>
          <p:nvPr/>
        </p:nvSpPr>
        <p:spPr>
          <a:xfrm>
            <a:off x="2597694" y="1494447"/>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progressent</a:t>
            </a:r>
          </a:p>
        </p:txBody>
      </p:sp>
      <p:sp>
        <p:nvSpPr>
          <p:cNvPr id="88" name="Ellipse 87">
            <a:extLst>
              <a:ext uri="{FF2B5EF4-FFF2-40B4-BE49-F238E27FC236}">
                <a16:creationId xmlns:a16="http://schemas.microsoft.com/office/drawing/2014/main" id="{16F167DF-B9DF-4647-97DB-C4AA19043CEC}"/>
              </a:ext>
            </a:extLst>
          </p:cNvPr>
          <p:cNvSpPr/>
          <p:nvPr/>
        </p:nvSpPr>
        <p:spPr>
          <a:xfrm>
            <a:off x="2723034" y="3290759"/>
            <a:ext cx="102296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89" name="Ellipse 88">
            <a:extLst>
              <a:ext uri="{FF2B5EF4-FFF2-40B4-BE49-F238E27FC236}">
                <a16:creationId xmlns:a16="http://schemas.microsoft.com/office/drawing/2014/main" id="{20970AEA-D8C2-F74E-BCD7-71CFDB8EF9E6}"/>
              </a:ext>
            </a:extLst>
          </p:cNvPr>
          <p:cNvSpPr/>
          <p:nvPr/>
        </p:nvSpPr>
        <p:spPr>
          <a:xfrm>
            <a:off x="2767279" y="5198568"/>
            <a:ext cx="828272"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Lancer la classe dans l’activité, puis participer</a:t>
            </a:r>
          </a:p>
        </p:txBody>
      </p:sp>
      <p:sp>
        <p:nvSpPr>
          <p:cNvPr id="91" name="Ellipse 90">
            <a:extLst>
              <a:ext uri="{FF2B5EF4-FFF2-40B4-BE49-F238E27FC236}">
                <a16:creationId xmlns:a16="http://schemas.microsoft.com/office/drawing/2014/main" id="{F191F2C9-C2DF-2049-B908-855F2A734C9A}"/>
              </a:ext>
            </a:extLst>
          </p:cNvPr>
          <p:cNvSpPr/>
          <p:nvPr/>
        </p:nvSpPr>
        <p:spPr>
          <a:xfrm>
            <a:off x="3186195" y="1704878"/>
            <a:ext cx="836855"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92" name="Ellipse 91">
            <a:extLst>
              <a:ext uri="{FF2B5EF4-FFF2-40B4-BE49-F238E27FC236}">
                <a16:creationId xmlns:a16="http://schemas.microsoft.com/office/drawing/2014/main" id="{B512D487-FDD6-4C49-AFCF-5AE245E2E27F}"/>
              </a:ext>
            </a:extLst>
          </p:cNvPr>
          <p:cNvSpPr/>
          <p:nvPr/>
        </p:nvSpPr>
        <p:spPr>
          <a:xfrm>
            <a:off x="3208087" y="2132211"/>
            <a:ext cx="921543" cy="54154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93" name="Ellipse 92">
            <a:extLst>
              <a:ext uri="{FF2B5EF4-FFF2-40B4-BE49-F238E27FC236}">
                <a16:creationId xmlns:a16="http://schemas.microsoft.com/office/drawing/2014/main" id="{D981833D-5A7D-DE46-A9E5-431FD119047B}"/>
              </a:ext>
            </a:extLst>
          </p:cNvPr>
          <p:cNvSpPr/>
          <p:nvPr/>
        </p:nvSpPr>
        <p:spPr>
          <a:xfrm>
            <a:off x="2770966" y="4714605"/>
            <a:ext cx="745766" cy="50216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la compétition</a:t>
            </a:r>
          </a:p>
        </p:txBody>
      </p:sp>
      <p:sp>
        <p:nvSpPr>
          <p:cNvPr id="94" name="Ellipse 93">
            <a:extLst>
              <a:ext uri="{FF2B5EF4-FFF2-40B4-BE49-F238E27FC236}">
                <a16:creationId xmlns:a16="http://schemas.microsoft.com/office/drawing/2014/main" id="{4333B57C-435B-8542-96C6-C8C63B4C8B07}"/>
              </a:ext>
            </a:extLst>
          </p:cNvPr>
          <p:cNvSpPr/>
          <p:nvPr/>
        </p:nvSpPr>
        <p:spPr>
          <a:xfrm>
            <a:off x="5007713" y="4622677"/>
            <a:ext cx="84965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des alternatives</a:t>
            </a:r>
          </a:p>
        </p:txBody>
      </p:sp>
      <p:sp>
        <p:nvSpPr>
          <p:cNvPr id="96" name="Ellipse 95">
            <a:extLst>
              <a:ext uri="{FF2B5EF4-FFF2-40B4-BE49-F238E27FC236}">
                <a16:creationId xmlns:a16="http://schemas.microsoft.com/office/drawing/2014/main" id="{173469B8-2010-A84D-9D26-C09099930C97}"/>
              </a:ext>
            </a:extLst>
          </p:cNvPr>
          <p:cNvSpPr/>
          <p:nvPr/>
        </p:nvSpPr>
        <p:spPr>
          <a:xfrm>
            <a:off x="4980714" y="5036252"/>
            <a:ext cx="896332" cy="36063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un plan A et prévoir un plan B</a:t>
            </a:r>
          </a:p>
        </p:txBody>
      </p:sp>
      <p:sp>
        <p:nvSpPr>
          <p:cNvPr id="97" name="Ellipse 96">
            <a:extLst>
              <a:ext uri="{FF2B5EF4-FFF2-40B4-BE49-F238E27FC236}">
                <a16:creationId xmlns:a16="http://schemas.microsoft.com/office/drawing/2014/main" id="{AD2E8862-9528-8340-BBED-EDF50FA71FA2}"/>
              </a:ext>
            </a:extLst>
          </p:cNvPr>
          <p:cNvSpPr/>
          <p:nvPr/>
        </p:nvSpPr>
        <p:spPr>
          <a:xfrm>
            <a:off x="4979742" y="3842136"/>
            <a:ext cx="833977" cy="38579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71" name="Ellipse 70">
            <a:extLst>
              <a:ext uri="{FF2B5EF4-FFF2-40B4-BE49-F238E27FC236}">
                <a16:creationId xmlns:a16="http://schemas.microsoft.com/office/drawing/2014/main" id="{25CBA14D-6012-A04F-AC8F-3C23AAEB88AA}"/>
              </a:ext>
            </a:extLst>
          </p:cNvPr>
          <p:cNvSpPr/>
          <p:nvPr/>
        </p:nvSpPr>
        <p:spPr>
          <a:xfrm>
            <a:off x="4018681" y="2556968"/>
            <a:ext cx="1004847" cy="4406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72" name="Ellipse 71">
            <a:extLst>
              <a:ext uri="{FF2B5EF4-FFF2-40B4-BE49-F238E27FC236}">
                <a16:creationId xmlns:a16="http://schemas.microsoft.com/office/drawing/2014/main" id="{9686B513-872F-E741-A407-4C5EEACD2AAD}"/>
              </a:ext>
            </a:extLst>
          </p:cNvPr>
          <p:cNvSpPr/>
          <p:nvPr/>
        </p:nvSpPr>
        <p:spPr>
          <a:xfrm>
            <a:off x="3897293" y="4126504"/>
            <a:ext cx="776708" cy="5361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Rassembler les étudiants</a:t>
            </a:r>
          </a:p>
        </p:txBody>
      </p:sp>
      <p:sp>
        <p:nvSpPr>
          <p:cNvPr id="95" name="ZoneTexte 94">
            <a:extLst>
              <a:ext uri="{FF2B5EF4-FFF2-40B4-BE49-F238E27FC236}">
                <a16:creationId xmlns:a16="http://schemas.microsoft.com/office/drawing/2014/main" id="{9DB4A45B-9D0D-1449-82B6-2781FBF05EB5}"/>
              </a:ext>
            </a:extLst>
          </p:cNvPr>
          <p:cNvSpPr txBox="1"/>
          <p:nvPr/>
        </p:nvSpPr>
        <p:spPr>
          <a:xfrm>
            <a:off x="7071634" y="3132953"/>
            <a:ext cx="722741" cy="184666"/>
          </a:xfrm>
          <a:prstGeom prst="rect">
            <a:avLst/>
          </a:prstGeom>
          <a:noFill/>
          <a:ln w="3175">
            <a:noFill/>
          </a:ln>
        </p:spPr>
        <p:txBody>
          <a:bodyPr wrap="square" rtlCol="0">
            <a:spAutoFit/>
          </a:bodyPr>
          <a:lstStyle/>
          <a:p>
            <a:r>
              <a:rPr lang="fr-FR" sz="600" b="1" dirty="0"/>
              <a:t>Début juin (IS)</a:t>
            </a:r>
          </a:p>
        </p:txBody>
      </p:sp>
      <p:sp>
        <p:nvSpPr>
          <p:cNvPr id="98" name="ZoneTexte 97">
            <a:extLst>
              <a:ext uri="{FF2B5EF4-FFF2-40B4-BE49-F238E27FC236}">
                <a16:creationId xmlns:a16="http://schemas.microsoft.com/office/drawing/2014/main" id="{DDC1E2F5-ECCB-4041-8510-6A30F3367D66}"/>
              </a:ext>
            </a:extLst>
          </p:cNvPr>
          <p:cNvSpPr txBox="1"/>
          <p:nvPr/>
        </p:nvSpPr>
        <p:spPr>
          <a:xfrm>
            <a:off x="8197962" y="3151513"/>
            <a:ext cx="722741" cy="184666"/>
          </a:xfrm>
          <a:prstGeom prst="rect">
            <a:avLst/>
          </a:prstGeom>
          <a:noFill/>
          <a:ln w="3175">
            <a:noFill/>
          </a:ln>
        </p:spPr>
        <p:txBody>
          <a:bodyPr wrap="square" rtlCol="0">
            <a:spAutoFit/>
          </a:bodyPr>
          <a:lstStyle/>
          <a:p>
            <a:r>
              <a:rPr lang="fr-FR" sz="600" b="1" dirty="0"/>
              <a:t>Fin juin (RC)</a:t>
            </a:r>
          </a:p>
        </p:txBody>
      </p:sp>
      <p:sp>
        <p:nvSpPr>
          <p:cNvPr id="101" name="Ellipse 100">
            <a:extLst>
              <a:ext uri="{FF2B5EF4-FFF2-40B4-BE49-F238E27FC236}">
                <a16:creationId xmlns:a16="http://schemas.microsoft.com/office/drawing/2014/main" id="{E6711B45-3781-074E-93F3-D0A73FC2491C}"/>
              </a:ext>
            </a:extLst>
          </p:cNvPr>
          <p:cNvSpPr/>
          <p:nvPr/>
        </p:nvSpPr>
        <p:spPr>
          <a:xfrm>
            <a:off x="6847167" y="1348411"/>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4" name="Ellipse 103">
            <a:extLst>
              <a:ext uri="{FF2B5EF4-FFF2-40B4-BE49-F238E27FC236}">
                <a16:creationId xmlns:a16="http://schemas.microsoft.com/office/drawing/2014/main" id="{5CCCDBEE-AA45-8543-8812-A28F924EF8BB}"/>
              </a:ext>
            </a:extLst>
          </p:cNvPr>
          <p:cNvSpPr/>
          <p:nvPr/>
        </p:nvSpPr>
        <p:spPr>
          <a:xfrm>
            <a:off x="6907901" y="1821632"/>
            <a:ext cx="810523"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5" name="Ellipse 104">
            <a:extLst>
              <a:ext uri="{FF2B5EF4-FFF2-40B4-BE49-F238E27FC236}">
                <a16:creationId xmlns:a16="http://schemas.microsoft.com/office/drawing/2014/main" id="{FE5FDA91-778C-1940-A76C-0C015882010A}"/>
              </a:ext>
            </a:extLst>
          </p:cNvPr>
          <p:cNvSpPr/>
          <p:nvPr/>
        </p:nvSpPr>
        <p:spPr>
          <a:xfrm>
            <a:off x="8091309" y="209693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6" name="Ellipse 105">
            <a:extLst>
              <a:ext uri="{FF2B5EF4-FFF2-40B4-BE49-F238E27FC236}">
                <a16:creationId xmlns:a16="http://schemas.microsoft.com/office/drawing/2014/main" id="{D83DC051-D066-6340-82F0-15B0DA1F31E2}"/>
              </a:ext>
            </a:extLst>
          </p:cNvPr>
          <p:cNvSpPr/>
          <p:nvPr/>
        </p:nvSpPr>
        <p:spPr>
          <a:xfrm>
            <a:off x="8071356" y="246955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7" name="Ellipse 106">
            <a:extLst>
              <a:ext uri="{FF2B5EF4-FFF2-40B4-BE49-F238E27FC236}">
                <a16:creationId xmlns:a16="http://schemas.microsoft.com/office/drawing/2014/main" id="{E37C573A-2FE2-2E47-9AC8-1D3198FE27DF}"/>
              </a:ext>
            </a:extLst>
          </p:cNvPr>
          <p:cNvSpPr/>
          <p:nvPr/>
        </p:nvSpPr>
        <p:spPr>
          <a:xfrm>
            <a:off x="8071356" y="154655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08" name="Ellipse 107">
            <a:extLst>
              <a:ext uri="{FF2B5EF4-FFF2-40B4-BE49-F238E27FC236}">
                <a16:creationId xmlns:a16="http://schemas.microsoft.com/office/drawing/2014/main" id="{E4A4091C-7C47-1043-8618-D0DB1FB1F37B}"/>
              </a:ext>
            </a:extLst>
          </p:cNvPr>
          <p:cNvSpPr/>
          <p:nvPr/>
        </p:nvSpPr>
        <p:spPr>
          <a:xfrm>
            <a:off x="7970888" y="102750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s’entendent bien</a:t>
            </a:r>
          </a:p>
        </p:txBody>
      </p:sp>
      <p:sp>
        <p:nvSpPr>
          <p:cNvPr id="109" name="Espace réservé du contenu 3">
            <a:extLst>
              <a:ext uri="{FF2B5EF4-FFF2-40B4-BE49-F238E27FC236}">
                <a16:creationId xmlns:a16="http://schemas.microsoft.com/office/drawing/2014/main" id="{15BDCBF5-E703-7642-B362-CEFDFC9DE90B}"/>
              </a:ext>
            </a:extLst>
          </p:cNvPr>
          <p:cNvSpPr>
            <a:spLocks noGrp="1"/>
          </p:cNvSpPr>
          <p:nvPr>
            <p:ph idx="1"/>
          </p:nvPr>
        </p:nvSpPr>
        <p:spPr>
          <a:xfrm>
            <a:off x="6934792" y="4819149"/>
            <a:ext cx="838442" cy="52660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fr-FR" sz="600" dirty="0">
                <a:solidFill>
                  <a:schemeClr val="tx1"/>
                </a:solidFill>
              </a:rPr>
              <a:t>Faire un plan A et prévoir un plan B</a:t>
            </a:r>
          </a:p>
        </p:txBody>
      </p:sp>
      <p:sp>
        <p:nvSpPr>
          <p:cNvPr id="110" name="Espace réservé du contenu 3">
            <a:extLst>
              <a:ext uri="{FF2B5EF4-FFF2-40B4-BE49-F238E27FC236}">
                <a16:creationId xmlns:a16="http://schemas.microsoft.com/office/drawing/2014/main" id="{7717F053-67A5-884A-BB9C-7C655ADC4DBC}"/>
              </a:ext>
            </a:extLst>
          </p:cNvPr>
          <p:cNvSpPr txBox="1">
            <a:spLocks/>
          </p:cNvSpPr>
          <p:nvPr/>
        </p:nvSpPr>
        <p:spPr>
          <a:xfrm>
            <a:off x="6941297" y="426566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Donner différents rôles aux étudiants</a:t>
            </a:r>
          </a:p>
        </p:txBody>
      </p:sp>
      <p:sp>
        <p:nvSpPr>
          <p:cNvPr id="111" name="Espace réservé du contenu 3">
            <a:extLst>
              <a:ext uri="{FF2B5EF4-FFF2-40B4-BE49-F238E27FC236}">
                <a16:creationId xmlns:a16="http://schemas.microsoft.com/office/drawing/2014/main" id="{C9C56FA7-2EB3-2B46-A36F-0BDE09721F81}"/>
              </a:ext>
            </a:extLst>
          </p:cNvPr>
          <p:cNvSpPr txBox="1">
            <a:spLocks/>
          </p:cNvSpPr>
          <p:nvPr/>
        </p:nvSpPr>
        <p:spPr>
          <a:xfrm>
            <a:off x="6928287" y="536401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Encourager les étudiants</a:t>
            </a:r>
          </a:p>
        </p:txBody>
      </p:sp>
      <p:sp>
        <p:nvSpPr>
          <p:cNvPr id="112" name="Espace réservé du contenu 3">
            <a:extLst>
              <a:ext uri="{FF2B5EF4-FFF2-40B4-BE49-F238E27FC236}">
                <a16:creationId xmlns:a16="http://schemas.microsoft.com/office/drawing/2014/main" id="{EBA2263B-F25A-E949-BC02-945CF6724093}"/>
              </a:ext>
            </a:extLst>
          </p:cNvPr>
          <p:cNvSpPr txBox="1">
            <a:spLocks/>
          </p:cNvSpPr>
          <p:nvPr/>
        </p:nvSpPr>
        <p:spPr>
          <a:xfrm>
            <a:off x="6932512" y="3570721"/>
            <a:ext cx="919824"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un système de récompenses</a:t>
            </a:r>
          </a:p>
        </p:txBody>
      </p:sp>
      <p:sp>
        <p:nvSpPr>
          <p:cNvPr id="113" name="Espace réservé du contenu 3">
            <a:extLst>
              <a:ext uri="{FF2B5EF4-FFF2-40B4-BE49-F238E27FC236}">
                <a16:creationId xmlns:a16="http://schemas.microsoft.com/office/drawing/2014/main" id="{AFBC05BA-5AE4-BD44-8DA8-2324FAB54B94}"/>
              </a:ext>
            </a:extLst>
          </p:cNvPr>
          <p:cNvSpPr txBox="1">
            <a:spLocks/>
          </p:cNvSpPr>
          <p:nvPr/>
        </p:nvSpPr>
        <p:spPr>
          <a:xfrm>
            <a:off x="8029204" y="480079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les étudiants qui n’ont pas envie à bon escient</a:t>
            </a:r>
          </a:p>
        </p:txBody>
      </p:sp>
      <p:sp>
        <p:nvSpPr>
          <p:cNvPr id="114" name="Espace réservé du contenu 3">
            <a:extLst>
              <a:ext uri="{FF2B5EF4-FFF2-40B4-BE49-F238E27FC236}">
                <a16:creationId xmlns:a16="http://schemas.microsoft.com/office/drawing/2014/main" id="{092DF435-5212-164B-9C33-A1F65F72A169}"/>
              </a:ext>
            </a:extLst>
          </p:cNvPr>
          <p:cNvSpPr txBox="1">
            <a:spLocks/>
          </p:cNvSpPr>
          <p:nvPr/>
        </p:nvSpPr>
        <p:spPr>
          <a:xfrm>
            <a:off x="8003082" y="361452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Se concentrer sur les </a:t>
            </a:r>
            <a:r>
              <a:rPr lang="fr-FR" sz="825" dirty="0">
                <a:solidFill>
                  <a:schemeClr val="tx1"/>
                </a:solidFill>
              </a:rPr>
              <a:t>étudiants</a:t>
            </a:r>
            <a:r>
              <a:rPr lang="fr-FR" sz="750" dirty="0">
                <a:solidFill>
                  <a:schemeClr val="tx1"/>
                </a:solidFill>
              </a:rPr>
              <a:t> qui ont envie de participer</a:t>
            </a:r>
          </a:p>
        </p:txBody>
      </p:sp>
      <p:sp>
        <p:nvSpPr>
          <p:cNvPr id="115" name="Espace réservé du contenu 3">
            <a:extLst>
              <a:ext uri="{FF2B5EF4-FFF2-40B4-BE49-F238E27FC236}">
                <a16:creationId xmlns:a16="http://schemas.microsoft.com/office/drawing/2014/main" id="{37AC8831-425E-0D4B-9500-37E9EE78B920}"/>
              </a:ext>
            </a:extLst>
          </p:cNvPr>
          <p:cNvSpPr txBox="1">
            <a:spLocks/>
          </p:cNvSpPr>
          <p:nvPr/>
        </p:nvSpPr>
        <p:spPr>
          <a:xfrm>
            <a:off x="8049159" y="537007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Mette en place plusieurs choses</a:t>
            </a:r>
          </a:p>
        </p:txBody>
      </p:sp>
      <p:sp>
        <p:nvSpPr>
          <p:cNvPr id="116" name="Espace réservé du contenu 3">
            <a:extLst>
              <a:ext uri="{FF2B5EF4-FFF2-40B4-BE49-F238E27FC236}">
                <a16:creationId xmlns:a16="http://schemas.microsoft.com/office/drawing/2014/main" id="{0A980506-EE78-E94B-8AC9-CA8958D5B9CA}"/>
              </a:ext>
            </a:extLst>
          </p:cNvPr>
          <p:cNvSpPr txBox="1">
            <a:spLocks/>
          </p:cNvSpPr>
          <p:nvPr/>
        </p:nvSpPr>
        <p:spPr>
          <a:xfrm>
            <a:off x="7978909" y="421854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Avoir une bonne relation avec ses étudiants</a:t>
            </a:r>
          </a:p>
        </p:txBody>
      </p:sp>
      <p:sp>
        <p:nvSpPr>
          <p:cNvPr id="5" name="Ellipse 4">
            <a:extLst>
              <a:ext uri="{FF2B5EF4-FFF2-40B4-BE49-F238E27FC236}">
                <a16:creationId xmlns:a16="http://schemas.microsoft.com/office/drawing/2014/main" id="{D3146E99-6ABF-FB44-959E-0B55F56C83AF}"/>
              </a:ext>
            </a:extLst>
          </p:cNvPr>
          <p:cNvSpPr/>
          <p:nvPr/>
        </p:nvSpPr>
        <p:spPr>
          <a:xfrm>
            <a:off x="2379519" y="1218271"/>
            <a:ext cx="1580830" cy="478247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800"/>
          </a:p>
        </p:txBody>
      </p:sp>
      <p:sp>
        <p:nvSpPr>
          <p:cNvPr id="87" name="Titre 2">
            <a:extLst>
              <a:ext uri="{FF2B5EF4-FFF2-40B4-BE49-F238E27FC236}">
                <a16:creationId xmlns:a16="http://schemas.microsoft.com/office/drawing/2014/main" id="{BE8D4E31-296B-FE42-9586-2FE38C7BBAFA}"/>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6" name="Image 5">
            <a:extLst>
              <a:ext uri="{FF2B5EF4-FFF2-40B4-BE49-F238E27FC236}">
                <a16:creationId xmlns:a16="http://schemas.microsoft.com/office/drawing/2014/main" id="{7D9191AE-ED96-444F-A7AD-CECB82D0EBBE}"/>
              </a:ext>
            </a:extLst>
          </p:cNvPr>
          <p:cNvPicPr>
            <a:picLocks noChangeAspect="1"/>
          </p:cNvPicPr>
          <p:nvPr/>
        </p:nvPicPr>
        <p:blipFill>
          <a:blip r:embed="rId3"/>
          <a:stretch>
            <a:fillRect/>
          </a:stretch>
        </p:blipFill>
        <p:spPr>
          <a:xfrm>
            <a:off x="7877152" y="6350000"/>
            <a:ext cx="1130300" cy="508000"/>
          </a:xfrm>
          <a:prstGeom prst="rect">
            <a:avLst/>
          </a:prstGeom>
        </p:spPr>
      </p:pic>
      <p:pic>
        <p:nvPicPr>
          <p:cNvPr id="90" name="Image 89">
            <a:extLst>
              <a:ext uri="{FF2B5EF4-FFF2-40B4-BE49-F238E27FC236}">
                <a16:creationId xmlns:a16="http://schemas.microsoft.com/office/drawing/2014/main" id="{9069FB63-580E-0D4F-8119-6415A092D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7" name="Espace réservé du numéro de diapositive 6">
            <a:extLst>
              <a:ext uri="{FF2B5EF4-FFF2-40B4-BE49-F238E27FC236}">
                <a16:creationId xmlns:a16="http://schemas.microsoft.com/office/drawing/2014/main" id="{F8C973FC-2CB4-794E-AE0A-1E6088DB8BE3}"/>
              </a:ext>
            </a:extLst>
          </p:cNvPr>
          <p:cNvSpPr>
            <a:spLocks noGrp="1"/>
          </p:cNvSpPr>
          <p:nvPr>
            <p:ph type="sldNum" sz="quarter" idx="12"/>
          </p:nvPr>
        </p:nvSpPr>
        <p:spPr>
          <a:ln>
            <a:solidFill>
              <a:srgbClr val="00B0F0"/>
            </a:solidFill>
          </a:ln>
        </p:spPr>
        <p:txBody>
          <a:bodyPr/>
          <a:lstStyle/>
          <a:p>
            <a:fld id="{FD87E9FA-F030-FB4A-925A-B70D8A0A246D}" type="slidenum">
              <a:rPr lang="fr-FR" smtClean="0">
                <a:solidFill>
                  <a:schemeClr val="tx2"/>
                </a:solidFill>
              </a:rPr>
              <a:t>11</a:t>
            </a:fld>
            <a:endParaRPr lang="fr-FR" dirty="0">
              <a:solidFill>
                <a:schemeClr val="tx2"/>
              </a:solidFill>
            </a:endParaRPr>
          </a:p>
        </p:txBody>
      </p:sp>
    </p:spTree>
    <p:extLst>
      <p:ext uri="{BB962C8B-B14F-4D97-AF65-F5344CB8AC3E}">
        <p14:creationId xmlns:p14="http://schemas.microsoft.com/office/powerpoint/2010/main" val="2635504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88D2BF51-A8D8-434D-9B2C-ADED82F867F3}"/>
              </a:ext>
            </a:extLst>
          </p:cNvPr>
          <p:cNvSpPr/>
          <p:nvPr/>
        </p:nvSpPr>
        <p:spPr>
          <a:xfrm>
            <a:off x="5465011" y="2357134"/>
            <a:ext cx="3560558" cy="58373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Que les étudiants se taisent et écoutent durant les consignes</a:t>
            </a:r>
          </a:p>
        </p:txBody>
      </p:sp>
      <p:sp>
        <p:nvSpPr>
          <p:cNvPr id="5" name="ZoneTexte 4">
            <a:extLst>
              <a:ext uri="{FF2B5EF4-FFF2-40B4-BE49-F238E27FC236}">
                <a16:creationId xmlns:a16="http://schemas.microsoft.com/office/drawing/2014/main" id="{3C1D7A80-1BE1-4A45-AF31-D0DFB677997B}"/>
              </a:ext>
            </a:extLst>
          </p:cNvPr>
          <p:cNvSpPr txBox="1"/>
          <p:nvPr/>
        </p:nvSpPr>
        <p:spPr>
          <a:xfrm>
            <a:off x="307624" y="1096490"/>
            <a:ext cx="1535464" cy="553998"/>
          </a:xfrm>
          <a:prstGeom prst="rect">
            <a:avLst/>
          </a:prstGeom>
          <a:noFill/>
          <a:ln w="3175">
            <a:noFill/>
          </a:ln>
        </p:spPr>
        <p:txBody>
          <a:bodyPr wrap="square" rtlCol="0">
            <a:spAutoFit/>
          </a:bodyPr>
          <a:lstStyle/>
          <a:p>
            <a:r>
              <a:rPr lang="fr-FR" sz="1500" b="1" dirty="0"/>
              <a:t>ACS, janvier 2017 </a:t>
            </a:r>
          </a:p>
        </p:txBody>
      </p:sp>
      <p:sp>
        <p:nvSpPr>
          <p:cNvPr id="6" name="Ellipse 5">
            <a:extLst>
              <a:ext uri="{FF2B5EF4-FFF2-40B4-BE49-F238E27FC236}">
                <a16:creationId xmlns:a16="http://schemas.microsoft.com/office/drawing/2014/main" id="{836A43C0-A5CD-5246-A638-5CF7448F0E11}"/>
              </a:ext>
            </a:extLst>
          </p:cNvPr>
          <p:cNvSpPr/>
          <p:nvPr/>
        </p:nvSpPr>
        <p:spPr>
          <a:xfrm>
            <a:off x="498024" y="3388037"/>
            <a:ext cx="2249479"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Gérer les élèves par l’activité</a:t>
            </a:r>
          </a:p>
        </p:txBody>
      </p:sp>
      <p:sp>
        <p:nvSpPr>
          <p:cNvPr id="7" name="Ellipse 6">
            <a:extLst>
              <a:ext uri="{FF2B5EF4-FFF2-40B4-BE49-F238E27FC236}">
                <a16:creationId xmlns:a16="http://schemas.microsoft.com/office/drawing/2014/main" id="{3B3BC9BB-FD2B-0546-84CB-3D496BB8806F}"/>
              </a:ext>
            </a:extLst>
          </p:cNvPr>
          <p:cNvSpPr/>
          <p:nvPr/>
        </p:nvSpPr>
        <p:spPr>
          <a:xfrm>
            <a:off x="609166" y="3995646"/>
            <a:ext cx="2285418"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Privilégier une entrée par le jeu</a:t>
            </a:r>
          </a:p>
        </p:txBody>
      </p:sp>
      <p:sp>
        <p:nvSpPr>
          <p:cNvPr id="8" name="Ellipse 7">
            <a:extLst>
              <a:ext uri="{FF2B5EF4-FFF2-40B4-BE49-F238E27FC236}">
                <a16:creationId xmlns:a16="http://schemas.microsoft.com/office/drawing/2014/main" id="{307F6302-1D67-F64F-8B73-3477F742117D}"/>
              </a:ext>
            </a:extLst>
          </p:cNvPr>
          <p:cNvSpPr/>
          <p:nvPr/>
        </p:nvSpPr>
        <p:spPr>
          <a:xfrm>
            <a:off x="445935" y="4607408"/>
            <a:ext cx="2502667"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Participer à l’activité</a:t>
            </a:r>
          </a:p>
        </p:txBody>
      </p:sp>
      <p:sp>
        <p:nvSpPr>
          <p:cNvPr id="9" name="Ellipse 8">
            <a:extLst>
              <a:ext uri="{FF2B5EF4-FFF2-40B4-BE49-F238E27FC236}">
                <a16:creationId xmlns:a16="http://schemas.microsoft.com/office/drawing/2014/main" id="{A58262FB-0042-424B-AF2C-0062CA0414E7}"/>
              </a:ext>
            </a:extLst>
          </p:cNvPr>
          <p:cNvSpPr/>
          <p:nvPr/>
        </p:nvSpPr>
        <p:spPr>
          <a:xfrm>
            <a:off x="5839934" y="5319017"/>
            <a:ext cx="3004983"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Répéter plusieurs fois une consigne</a:t>
            </a:r>
          </a:p>
        </p:txBody>
      </p:sp>
      <p:sp>
        <p:nvSpPr>
          <p:cNvPr id="10" name="Ellipse 9">
            <a:extLst>
              <a:ext uri="{FF2B5EF4-FFF2-40B4-BE49-F238E27FC236}">
                <a16:creationId xmlns:a16="http://schemas.microsoft.com/office/drawing/2014/main" id="{9B66CD78-3DE8-E047-914B-3C5442C2678D}"/>
              </a:ext>
            </a:extLst>
          </p:cNvPr>
          <p:cNvSpPr/>
          <p:nvPr/>
        </p:nvSpPr>
        <p:spPr>
          <a:xfrm>
            <a:off x="2096759" y="1620716"/>
            <a:ext cx="2546445" cy="5715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Que tous  les étudiants s’engagent</a:t>
            </a:r>
          </a:p>
        </p:txBody>
      </p:sp>
      <p:sp>
        <p:nvSpPr>
          <p:cNvPr id="11" name="Ellipse 10">
            <a:extLst>
              <a:ext uri="{FF2B5EF4-FFF2-40B4-BE49-F238E27FC236}">
                <a16:creationId xmlns:a16="http://schemas.microsoft.com/office/drawing/2014/main" id="{B81D3B99-29F6-E44C-97F7-4710A6FB8278}"/>
              </a:ext>
            </a:extLst>
          </p:cNvPr>
          <p:cNvSpPr/>
          <p:nvPr/>
        </p:nvSpPr>
        <p:spPr>
          <a:xfrm>
            <a:off x="2747502" y="991663"/>
            <a:ext cx="3279594" cy="4808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rPr>
              <a:t>Que les étudiants progressent</a:t>
            </a:r>
          </a:p>
        </p:txBody>
      </p:sp>
      <p:sp>
        <p:nvSpPr>
          <p:cNvPr id="12" name="Ellipse 11">
            <a:extLst>
              <a:ext uri="{FF2B5EF4-FFF2-40B4-BE49-F238E27FC236}">
                <a16:creationId xmlns:a16="http://schemas.microsoft.com/office/drawing/2014/main" id="{1CCBE1B8-A944-2C47-9085-8273D9EDC618}"/>
              </a:ext>
            </a:extLst>
          </p:cNvPr>
          <p:cNvSpPr/>
          <p:nvPr/>
        </p:nvSpPr>
        <p:spPr>
          <a:xfrm>
            <a:off x="3250164" y="3060737"/>
            <a:ext cx="2945351" cy="74865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Donner des rétroactions positives aux élèves et des conseils</a:t>
            </a:r>
          </a:p>
        </p:txBody>
      </p:sp>
      <p:sp>
        <p:nvSpPr>
          <p:cNvPr id="13" name="Ellipse 12">
            <a:extLst>
              <a:ext uri="{FF2B5EF4-FFF2-40B4-BE49-F238E27FC236}">
                <a16:creationId xmlns:a16="http://schemas.microsoft.com/office/drawing/2014/main" id="{33EDD95E-3C56-8A4D-97DD-CAD59638AF32}"/>
              </a:ext>
            </a:extLst>
          </p:cNvPr>
          <p:cNvSpPr/>
          <p:nvPr/>
        </p:nvSpPr>
        <p:spPr>
          <a:xfrm>
            <a:off x="307624" y="5193036"/>
            <a:ext cx="3105752"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Lancer la classe dans l’activité, puis participer</a:t>
            </a:r>
          </a:p>
        </p:txBody>
      </p:sp>
      <p:sp>
        <p:nvSpPr>
          <p:cNvPr id="14" name="Ellipse 13">
            <a:extLst>
              <a:ext uri="{FF2B5EF4-FFF2-40B4-BE49-F238E27FC236}">
                <a16:creationId xmlns:a16="http://schemas.microsoft.com/office/drawing/2014/main" id="{77090773-3A6E-0247-9B30-6F4F84744ED2}"/>
              </a:ext>
            </a:extLst>
          </p:cNvPr>
          <p:cNvSpPr/>
          <p:nvPr/>
        </p:nvSpPr>
        <p:spPr>
          <a:xfrm>
            <a:off x="4893421" y="1620715"/>
            <a:ext cx="1718128" cy="5715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Qu’il y ait du rendement</a:t>
            </a:r>
          </a:p>
        </p:txBody>
      </p:sp>
      <p:sp>
        <p:nvSpPr>
          <p:cNvPr id="15" name="Ellipse 14">
            <a:extLst>
              <a:ext uri="{FF2B5EF4-FFF2-40B4-BE49-F238E27FC236}">
                <a16:creationId xmlns:a16="http://schemas.microsoft.com/office/drawing/2014/main" id="{BA7137CF-2AF6-4E4F-9653-EAE8AC0B1400}"/>
              </a:ext>
            </a:extLst>
          </p:cNvPr>
          <p:cNvSpPr/>
          <p:nvPr/>
        </p:nvSpPr>
        <p:spPr>
          <a:xfrm>
            <a:off x="861579" y="2427018"/>
            <a:ext cx="2880695" cy="7263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Que les étudiants ne se chamaillent pas et que le climat soit amical</a:t>
            </a:r>
          </a:p>
        </p:txBody>
      </p:sp>
      <p:sp>
        <p:nvSpPr>
          <p:cNvPr id="16" name="Ellipse 15">
            <a:extLst>
              <a:ext uri="{FF2B5EF4-FFF2-40B4-BE49-F238E27FC236}">
                <a16:creationId xmlns:a16="http://schemas.microsoft.com/office/drawing/2014/main" id="{AA8C9ACF-5F41-4246-B1F5-635EEA2252C7}"/>
              </a:ext>
            </a:extLst>
          </p:cNvPr>
          <p:cNvSpPr/>
          <p:nvPr/>
        </p:nvSpPr>
        <p:spPr>
          <a:xfrm>
            <a:off x="4980875" y="3904806"/>
            <a:ext cx="2754863"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Privilégier une entrée par la compétition</a:t>
            </a:r>
          </a:p>
        </p:txBody>
      </p:sp>
      <p:cxnSp>
        <p:nvCxnSpPr>
          <p:cNvPr id="17" name="Connecteur droit avec flèche 16">
            <a:extLst>
              <a:ext uri="{FF2B5EF4-FFF2-40B4-BE49-F238E27FC236}">
                <a16:creationId xmlns:a16="http://schemas.microsoft.com/office/drawing/2014/main" id="{5D08C521-C60D-1947-B899-0F1EC0912657}"/>
              </a:ext>
            </a:extLst>
          </p:cNvPr>
          <p:cNvCxnSpPr>
            <a:cxnSpLocks/>
          </p:cNvCxnSpPr>
          <p:nvPr/>
        </p:nvCxnSpPr>
        <p:spPr>
          <a:xfrm>
            <a:off x="7926225" y="2991140"/>
            <a:ext cx="63345" cy="232787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86BC4F50-718F-7042-9B2C-4DC2B92B350F}"/>
              </a:ext>
            </a:extLst>
          </p:cNvPr>
          <p:cNvCxnSpPr>
            <a:cxnSpLocks/>
          </p:cNvCxnSpPr>
          <p:nvPr/>
        </p:nvCxnSpPr>
        <p:spPr>
          <a:xfrm>
            <a:off x="6611548" y="1968800"/>
            <a:ext cx="505154" cy="32664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4F09697-DE5D-5142-86EC-28DCD14A409F}"/>
              </a:ext>
            </a:extLst>
          </p:cNvPr>
          <p:cNvCxnSpPr>
            <a:cxnSpLocks/>
          </p:cNvCxnSpPr>
          <p:nvPr/>
        </p:nvCxnSpPr>
        <p:spPr>
          <a:xfrm>
            <a:off x="4776241" y="1549384"/>
            <a:ext cx="31565" cy="144175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07FEFAE4-8325-7444-8D9E-69214613C331}"/>
              </a:ext>
            </a:extLst>
          </p:cNvPr>
          <p:cNvCxnSpPr>
            <a:cxnSpLocks/>
          </p:cNvCxnSpPr>
          <p:nvPr/>
        </p:nvCxnSpPr>
        <p:spPr>
          <a:xfrm>
            <a:off x="4054711" y="2192215"/>
            <a:ext cx="41018" cy="8513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4911B186-5BBD-CB40-9E49-C5DD2BBA9A54}"/>
              </a:ext>
            </a:extLst>
          </p:cNvPr>
          <p:cNvCxnSpPr>
            <a:cxnSpLocks/>
          </p:cNvCxnSpPr>
          <p:nvPr/>
        </p:nvCxnSpPr>
        <p:spPr>
          <a:xfrm flipH="1">
            <a:off x="5246400" y="2173679"/>
            <a:ext cx="18690" cy="86260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02408053-E18C-3747-B094-0DC671281662}"/>
              </a:ext>
            </a:extLst>
          </p:cNvPr>
          <p:cNvCxnSpPr>
            <a:cxnSpLocks/>
          </p:cNvCxnSpPr>
          <p:nvPr/>
        </p:nvCxnSpPr>
        <p:spPr>
          <a:xfrm>
            <a:off x="6027097" y="1370294"/>
            <a:ext cx="240149" cy="24585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483AD79-A89C-734B-A625-A1CCE9CFBFD4}"/>
              </a:ext>
            </a:extLst>
          </p:cNvPr>
          <p:cNvCxnSpPr>
            <a:cxnSpLocks/>
          </p:cNvCxnSpPr>
          <p:nvPr/>
        </p:nvCxnSpPr>
        <p:spPr>
          <a:xfrm flipH="1">
            <a:off x="2428981" y="1366878"/>
            <a:ext cx="318521" cy="29661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A377A463-A71B-424D-ADF4-2A4A39E93D89}"/>
              </a:ext>
            </a:extLst>
          </p:cNvPr>
          <p:cNvCxnSpPr>
            <a:cxnSpLocks/>
          </p:cNvCxnSpPr>
          <p:nvPr/>
        </p:nvCxnSpPr>
        <p:spPr>
          <a:xfrm flipH="1">
            <a:off x="1781281" y="2081194"/>
            <a:ext cx="318521" cy="29661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10C2455-B7E3-894C-BB17-EB35860C1844}"/>
              </a:ext>
            </a:extLst>
          </p:cNvPr>
          <p:cNvCxnSpPr>
            <a:cxnSpLocks/>
          </p:cNvCxnSpPr>
          <p:nvPr/>
        </p:nvCxnSpPr>
        <p:spPr>
          <a:xfrm>
            <a:off x="2569160" y="3153319"/>
            <a:ext cx="0" cy="30869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DE24A8CB-ECA2-F04F-80BD-531B5B76E764}"/>
              </a:ext>
            </a:extLst>
          </p:cNvPr>
          <p:cNvCxnSpPr>
            <a:cxnSpLocks/>
          </p:cNvCxnSpPr>
          <p:nvPr/>
        </p:nvCxnSpPr>
        <p:spPr>
          <a:xfrm>
            <a:off x="2588242" y="3758038"/>
            <a:ext cx="0" cy="30869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6DCF4A37-010F-614A-9ACA-6C9E6AA465F8}"/>
              </a:ext>
            </a:extLst>
          </p:cNvPr>
          <p:cNvCxnSpPr>
            <a:cxnSpLocks/>
          </p:cNvCxnSpPr>
          <p:nvPr/>
        </p:nvCxnSpPr>
        <p:spPr>
          <a:xfrm>
            <a:off x="2721587" y="4419494"/>
            <a:ext cx="0" cy="30869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E0F77A7C-CA76-8245-B58A-62E6B6C6F40A}"/>
              </a:ext>
            </a:extLst>
          </p:cNvPr>
          <p:cNvCxnSpPr>
            <a:cxnSpLocks/>
          </p:cNvCxnSpPr>
          <p:nvPr/>
        </p:nvCxnSpPr>
        <p:spPr>
          <a:xfrm>
            <a:off x="2868669" y="4996371"/>
            <a:ext cx="0" cy="30869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B15FF408-A493-C240-9E83-A145139961AA}"/>
              </a:ext>
            </a:extLst>
          </p:cNvPr>
          <p:cNvCxnSpPr>
            <a:cxnSpLocks/>
          </p:cNvCxnSpPr>
          <p:nvPr/>
        </p:nvCxnSpPr>
        <p:spPr>
          <a:xfrm>
            <a:off x="4387299" y="2132123"/>
            <a:ext cx="67904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3AB1AB1C-ACBF-D547-BF6E-D53BAC95F942}"/>
              </a:ext>
            </a:extLst>
          </p:cNvPr>
          <p:cNvCxnSpPr>
            <a:cxnSpLocks/>
          </p:cNvCxnSpPr>
          <p:nvPr/>
        </p:nvCxnSpPr>
        <p:spPr>
          <a:xfrm>
            <a:off x="5822592" y="2223462"/>
            <a:ext cx="701081" cy="164542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itre 2">
            <a:extLst>
              <a:ext uri="{FF2B5EF4-FFF2-40B4-BE49-F238E27FC236}">
                <a16:creationId xmlns:a16="http://schemas.microsoft.com/office/drawing/2014/main" id="{94C44F5F-D60F-5748-863D-57173CA482DA}"/>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31" name="Image 30">
            <a:extLst>
              <a:ext uri="{FF2B5EF4-FFF2-40B4-BE49-F238E27FC236}">
                <a16:creationId xmlns:a16="http://schemas.microsoft.com/office/drawing/2014/main" id="{6D12CF5B-3678-4A45-8EDA-0EDB398FF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pic>
        <p:nvPicPr>
          <p:cNvPr id="33" name="Image 32">
            <a:extLst>
              <a:ext uri="{FF2B5EF4-FFF2-40B4-BE49-F238E27FC236}">
                <a16:creationId xmlns:a16="http://schemas.microsoft.com/office/drawing/2014/main" id="{4CBC7B98-F75A-D549-BDBD-60411846BF92}"/>
              </a:ext>
            </a:extLst>
          </p:cNvPr>
          <p:cNvPicPr>
            <a:picLocks noChangeAspect="1"/>
          </p:cNvPicPr>
          <p:nvPr/>
        </p:nvPicPr>
        <p:blipFill>
          <a:blip r:embed="rId4"/>
          <a:stretch>
            <a:fillRect/>
          </a:stretch>
        </p:blipFill>
        <p:spPr>
          <a:xfrm>
            <a:off x="7877152" y="6350000"/>
            <a:ext cx="1130300" cy="508000"/>
          </a:xfrm>
          <a:prstGeom prst="rect">
            <a:avLst/>
          </a:prstGeom>
        </p:spPr>
      </p:pic>
      <p:sp>
        <p:nvSpPr>
          <p:cNvPr id="2" name="Espace réservé du numéro de diapositive 1">
            <a:extLst>
              <a:ext uri="{FF2B5EF4-FFF2-40B4-BE49-F238E27FC236}">
                <a16:creationId xmlns:a16="http://schemas.microsoft.com/office/drawing/2014/main" id="{AFCE5109-2AC0-194A-B101-5E21B9AEF834}"/>
              </a:ext>
            </a:extLst>
          </p:cNvPr>
          <p:cNvSpPr>
            <a:spLocks noGrp="1"/>
          </p:cNvSpPr>
          <p:nvPr>
            <p:ph type="sldNum" sz="quarter" idx="12"/>
          </p:nvPr>
        </p:nvSpPr>
        <p:spPr/>
        <p:txBody>
          <a:bodyPr/>
          <a:lstStyle/>
          <a:p>
            <a:fld id="{FD87E9FA-F030-FB4A-925A-B70D8A0A246D}" type="slidenum">
              <a:rPr lang="fr-FR" smtClean="0">
                <a:solidFill>
                  <a:schemeClr val="tx2"/>
                </a:solidFill>
              </a:rPr>
              <a:t>12</a:t>
            </a:fld>
            <a:endParaRPr lang="fr-FR" dirty="0">
              <a:solidFill>
                <a:schemeClr val="tx2"/>
              </a:solidFill>
            </a:endParaRPr>
          </a:p>
        </p:txBody>
      </p:sp>
    </p:spTree>
    <p:extLst>
      <p:ext uri="{BB962C8B-B14F-4D97-AF65-F5344CB8AC3E}">
        <p14:creationId xmlns:p14="http://schemas.microsoft.com/office/powerpoint/2010/main" val="213748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32FB5-AC9B-B44F-9284-D95D3FC62374}"/>
              </a:ext>
            </a:extLst>
          </p:cNvPr>
          <p:cNvSpPr>
            <a:spLocks noGrp="1"/>
          </p:cNvSpPr>
          <p:nvPr>
            <p:ph type="title"/>
          </p:nvPr>
        </p:nvSpPr>
        <p:spPr>
          <a:xfrm>
            <a:off x="2566897" y="937910"/>
            <a:ext cx="2928502" cy="280362"/>
          </a:xfrm>
          <a:noFill/>
          <a:ln w="38100">
            <a:solidFill>
              <a:schemeClr val="tx1"/>
            </a:solidFill>
          </a:ln>
        </p:spPr>
        <p:txBody>
          <a:bodyPr>
            <a:normAutofit/>
          </a:bodyPr>
          <a:lstStyle/>
          <a:p>
            <a:r>
              <a:rPr lang="fr-FR" sz="900" dirty="0"/>
              <a:t>Processus de développement diachronique de Mathieu</a:t>
            </a:r>
          </a:p>
        </p:txBody>
      </p:sp>
      <p:sp>
        <p:nvSpPr>
          <p:cNvPr id="4" name="Ellipse 3">
            <a:extLst>
              <a:ext uri="{FF2B5EF4-FFF2-40B4-BE49-F238E27FC236}">
                <a16:creationId xmlns:a16="http://schemas.microsoft.com/office/drawing/2014/main" id="{682F0ADA-71EB-E542-87AC-DE7F592E1B60}"/>
              </a:ext>
            </a:extLst>
          </p:cNvPr>
          <p:cNvSpPr/>
          <p:nvPr/>
        </p:nvSpPr>
        <p:spPr>
          <a:xfrm>
            <a:off x="1735977" y="2450001"/>
            <a:ext cx="954419" cy="570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8" name="Ellipse 7">
            <a:extLst>
              <a:ext uri="{FF2B5EF4-FFF2-40B4-BE49-F238E27FC236}">
                <a16:creationId xmlns:a16="http://schemas.microsoft.com/office/drawing/2014/main" id="{1B323A0E-E53A-3D4D-9853-AB70EC70F35E}"/>
              </a:ext>
            </a:extLst>
          </p:cNvPr>
          <p:cNvSpPr/>
          <p:nvPr/>
        </p:nvSpPr>
        <p:spPr>
          <a:xfrm>
            <a:off x="1512455" y="1347148"/>
            <a:ext cx="839215" cy="3972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2" name="Ellipse 11">
            <a:extLst>
              <a:ext uri="{FF2B5EF4-FFF2-40B4-BE49-F238E27FC236}">
                <a16:creationId xmlns:a16="http://schemas.microsoft.com/office/drawing/2014/main" id="{16E2B3AA-11DB-AD46-AECC-087E11123D12}"/>
              </a:ext>
            </a:extLst>
          </p:cNvPr>
          <p:cNvSpPr/>
          <p:nvPr/>
        </p:nvSpPr>
        <p:spPr>
          <a:xfrm>
            <a:off x="1060950" y="4908713"/>
            <a:ext cx="753887" cy="461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en place en début de leçon</a:t>
            </a:r>
          </a:p>
        </p:txBody>
      </p:sp>
      <p:sp>
        <p:nvSpPr>
          <p:cNvPr id="20" name="Ellipse 19">
            <a:extLst>
              <a:ext uri="{FF2B5EF4-FFF2-40B4-BE49-F238E27FC236}">
                <a16:creationId xmlns:a16="http://schemas.microsoft.com/office/drawing/2014/main" id="{63C43C6C-EBE6-EF42-A593-827F399BA89A}"/>
              </a:ext>
            </a:extLst>
          </p:cNvPr>
          <p:cNvSpPr/>
          <p:nvPr/>
        </p:nvSpPr>
        <p:spPr>
          <a:xfrm>
            <a:off x="1131810" y="1777654"/>
            <a:ext cx="758719" cy="5293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s’engagent sans être supervisés</a:t>
            </a:r>
          </a:p>
        </p:txBody>
      </p:sp>
      <p:sp>
        <p:nvSpPr>
          <p:cNvPr id="21" name="Ellipse 20">
            <a:extLst>
              <a:ext uri="{FF2B5EF4-FFF2-40B4-BE49-F238E27FC236}">
                <a16:creationId xmlns:a16="http://schemas.microsoft.com/office/drawing/2014/main" id="{8645577F-F9F5-1F4F-949B-439CAB1DAAB7}"/>
              </a:ext>
            </a:extLst>
          </p:cNvPr>
          <p:cNvSpPr/>
          <p:nvPr/>
        </p:nvSpPr>
        <p:spPr>
          <a:xfrm>
            <a:off x="774520" y="2599012"/>
            <a:ext cx="961457" cy="45655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3" name="Ellipse 22">
            <a:extLst>
              <a:ext uri="{FF2B5EF4-FFF2-40B4-BE49-F238E27FC236}">
                <a16:creationId xmlns:a16="http://schemas.microsoft.com/office/drawing/2014/main" id="{2D6B6A3C-1564-724F-9D21-5E6345F40028}"/>
              </a:ext>
            </a:extLst>
          </p:cNvPr>
          <p:cNvSpPr/>
          <p:nvPr/>
        </p:nvSpPr>
        <p:spPr>
          <a:xfrm>
            <a:off x="4042418" y="1946693"/>
            <a:ext cx="1013241" cy="5549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4" name="Ellipse 23">
            <a:extLst>
              <a:ext uri="{FF2B5EF4-FFF2-40B4-BE49-F238E27FC236}">
                <a16:creationId xmlns:a16="http://schemas.microsoft.com/office/drawing/2014/main" id="{88514FB7-281F-6A47-9DA8-313DDF699EBD}"/>
              </a:ext>
            </a:extLst>
          </p:cNvPr>
          <p:cNvSpPr/>
          <p:nvPr/>
        </p:nvSpPr>
        <p:spPr>
          <a:xfrm>
            <a:off x="2672669" y="2480424"/>
            <a:ext cx="789993" cy="5461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25" name="Ellipse 24">
            <a:extLst>
              <a:ext uri="{FF2B5EF4-FFF2-40B4-BE49-F238E27FC236}">
                <a16:creationId xmlns:a16="http://schemas.microsoft.com/office/drawing/2014/main" id="{6F86C7AC-757B-8B41-BD7C-593D67A2A34D}"/>
              </a:ext>
            </a:extLst>
          </p:cNvPr>
          <p:cNvSpPr/>
          <p:nvPr/>
        </p:nvSpPr>
        <p:spPr>
          <a:xfrm>
            <a:off x="4010810" y="1344368"/>
            <a:ext cx="1035467" cy="5543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qui ne participent pas, ne dérangent pas</a:t>
            </a:r>
          </a:p>
        </p:txBody>
      </p:sp>
      <p:cxnSp>
        <p:nvCxnSpPr>
          <p:cNvPr id="27" name="Connecteur droit avec flèche 26">
            <a:extLst>
              <a:ext uri="{FF2B5EF4-FFF2-40B4-BE49-F238E27FC236}">
                <a16:creationId xmlns:a16="http://schemas.microsoft.com/office/drawing/2014/main" id="{82D46F76-E25B-6C47-9932-A7C7EB81A085}"/>
              </a:ext>
            </a:extLst>
          </p:cNvPr>
          <p:cNvCxnSpPr>
            <a:cxnSpLocks/>
          </p:cNvCxnSpPr>
          <p:nvPr/>
        </p:nvCxnSpPr>
        <p:spPr>
          <a:xfrm>
            <a:off x="-36971" y="3142059"/>
            <a:ext cx="9180971" cy="64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AF49C13-4E22-304B-BB80-40DDAA2FF3C3}"/>
              </a:ext>
            </a:extLst>
          </p:cNvPr>
          <p:cNvSpPr txBox="1"/>
          <p:nvPr/>
        </p:nvSpPr>
        <p:spPr>
          <a:xfrm>
            <a:off x="2734750" y="3160491"/>
            <a:ext cx="874173" cy="276999"/>
          </a:xfrm>
          <a:prstGeom prst="rect">
            <a:avLst/>
          </a:prstGeom>
          <a:noFill/>
          <a:ln w="3175">
            <a:noFill/>
          </a:ln>
        </p:spPr>
        <p:txBody>
          <a:bodyPr wrap="square" rtlCol="0">
            <a:spAutoFit/>
          </a:bodyPr>
          <a:lstStyle/>
          <a:p>
            <a:r>
              <a:rPr lang="fr-FR" sz="600" b="1" dirty="0"/>
              <a:t>Janvier 2017 (ACS) </a:t>
            </a:r>
          </a:p>
        </p:txBody>
      </p:sp>
      <p:sp>
        <p:nvSpPr>
          <p:cNvPr id="30" name="ZoneTexte 29">
            <a:extLst>
              <a:ext uri="{FF2B5EF4-FFF2-40B4-BE49-F238E27FC236}">
                <a16:creationId xmlns:a16="http://schemas.microsoft.com/office/drawing/2014/main" id="{11F48ADF-B753-BC48-BAA0-A3BDEB538D0D}"/>
              </a:ext>
            </a:extLst>
          </p:cNvPr>
          <p:cNvSpPr txBox="1"/>
          <p:nvPr/>
        </p:nvSpPr>
        <p:spPr>
          <a:xfrm>
            <a:off x="3937227" y="3184491"/>
            <a:ext cx="1086300" cy="184666"/>
          </a:xfrm>
          <a:prstGeom prst="rect">
            <a:avLst/>
          </a:prstGeom>
          <a:noFill/>
          <a:ln w="3175">
            <a:noFill/>
          </a:ln>
        </p:spPr>
        <p:txBody>
          <a:bodyPr wrap="square" rtlCol="0">
            <a:spAutoFit/>
          </a:bodyPr>
          <a:lstStyle/>
          <a:p>
            <a:r>
              <a:rPr lang="fr-FR" sz="600" b="1" dirty="0"/>
              <a:t>Début février 2017 (ACS)</a:t>
            </a:r>
          </a:p>
        </p:txBody>
      </p:sp>
      <p:sp>
        <p:nvSpPr>
          <p:cNvPr id="31" name="ZoneTexte 30">
            <a:extLst>
              <a:ext uri="{FF2B5EF4-FFF2-40B4-BE49-F238E27FC236}">
                <a16:creationId xmlns:a16="http://schemas.microsoft.com/office/drawing/2014/main" id="{98B13FF0-C8AD-B342-A6FF-57BFD564534F}"/>
              </a:ext>
            </a:extLst>
          </p:cNvPr>
          <p:cNvSpPr txBox="1"/>
          <p:nvPr/>
        </p:nvSpPr>
        <p:spPr>
          <a:xfrm>
            <a:off x="5057685" y="3177455"/>
            <a:ext cx="930658" cy="276999"/>
          </a:xfrm>
          <a:prstGeom prst="rect">
            <a:avLst/>
          </a:prstGeom>
          <a:noFill/>
          <a:ln w="3175">
            <a:noFill/>
          </a:ln>
        </p:spPr>
        <p:txBody>
          <a:bodyPr wrap="square" rtlCol="0">
            <a:spAutoFit/>
          </a:bodyPr>
          <a:lstStyle/>
          <a:p>
            <a:r>
              <a:rPr lang="fr-FR" sz="600" b="1" dirty="0"/>
              <a:t>Mi-février 2017 (ACS)</a:t>
            </a:r>
          </a:p>
        </p:txBody>
      </p:sp>
      <p:sp>
        <p:nvSpPr>
          <p:cNvPr id="32" name="Ellipse 31">
            <a:extLst>
              <a:ext uri="{FF2B5EF4-FFF2-40B4-BE49-F238E27FC236}">
                <a16:creationId xmlns:a16="http://schemas.microsoft.com/office/drawing/2014/main" id="{CE7A82F6-D9A6-AB46-B15F-1F1B32FE7792}"/>
              </a:ext>
            </a:extLst>
          </p:cNvPr>
          <p:cNvSpPr/>
          <p:nvPr/>
        </p:nvSpPr>
        <p:spPr>
          <a:xfrm>
            <a:off x="5029916" y="2426742"/>
            <a:ext cx="958427" cy="6066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qu’il y ait de la cohésion de classe</a:t>
            </a:r>
          </a:p>
        </p:txBody>
      </p:sp>
      <p:sp>
        <p:nvSpPr>
          <p:cNvPr id="34" name="Ellipse 33">
            <a:extLst>
              <a:ext uri="{FF2B5EF4-FFF2-40B4-BE49-F238E27FC236}">
                <a16:creationId xmlns:a16="http://schemas.microsoft.com/office/drawing/2014/main" id="{32ECD1FE-5A72-1B4B-8A35-26345F47AB6F}"/>
              </a:ext>
            </a:extLst>
          </p:cNvPr>
          <p:cNvSpPr/>
          <p:nvPr/>
        </p:nvSpPr>
        <p:spPr>
          <a:xfrm>
            <a:off x="1754300" y="5006870"/>
            <a:ext cx="876705" cy="46625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pendant que les élèves boivent</a:t>
            </a:r>
          </a:p>
        </p:txBody>
      </p:sp>
      <p:sp>
        <p:nvSpPr>
          <p:cNvPr id="37" name="Ellipse 36">
            <a:extLst>
              <a:ext uri="{FF2B5EF4-FFF2-40B4-BE49-F238E27FC236}">
                <a16:creationId xmlns:a16="http://schemas.microsoft.com/office/drawing/2014/main" id="{9286966B-6AC2-E14C-B4CD-D9DDA5BF1872}"/>
              </a:ext>
            </a:extLst>
          </p:cNvPr>
          <p:cNvSpPr/>
          <p:nvPr/>
        </p:nvSpPr>
        <p:spPr>
          <a:xfrm>
            <a:off x="1155456" y="3453448"/>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a:t>
            </a:r>
          </a:p>
        </p:txBody>
      </p:sp>
      <p:sp>
        <p:nvSpPr>
          <p:cNvPr id="41" name="ZoneTexte 40">
            <a:extLst>
              <a:ext uri="{FF2B5EF4-FFF2-40B4-BE49-F238E27FC236}">
                <a16:creationId xmlns:a16="http://schemas.microsoft.com/office/drawing/2014/main" id="{97843CEC-2990-654D-A27E-B167EB49CF6C}"/>
              </a:ext>
            </a:extLst>
          </p:cNvPr>
          <p:cNvSpPr txBox="1"/>
          <p:nvPr/>
        </p:nvSpPr>
        <p:spPr>
          <a:xfrm>
            <a:off x="1311626" y="3145087"/>
            <a:ext cx="852672" cy="276999"/>
          </a:xfrm>
          <a:prstGeom prst="rect">
            <a:avLst/>
          </a:prstGeom>
          <a:noFill/>
          <a:ln w="3175">
            <a:noFill/>
          </a:ln>
        </p:spPr>
        <p:txBody>
          <a:bodyPr wrap="square" rtlCol="0">
            <a:spAutoFit/>
          </a:bodyPr>
          <a:lstStyle/>
          <a:p>
            <a:r>
              <a:rPr lang="fr-FR" sz="600" b="1" dirty="0"/>
              <a:t>Octobre 2016 (ACS)</a:t>
            </a:r>
          </a:p>
        </p:txBody>
      </p:sp>
      <p:sp>
        <p:nvSpPr>
          <p:cNvPr id="43" name="Ellipse 42">
            <a:extLst>
              <a:ext uri="{FF2B5EF4-FFF2-40B4-BE49-F238E27FC236}">
                <a16:creationId xmlns:a16="http://schemas.microsoft.com/office/drawing/2014/main" id="{6724BCB4-E721-6F43-8061-BBC01454D28B}"/>
              </a:ext>
            </a:extLst>
          </p:cNvPr>
          <p:cNvSpPr/>
          <p:nvPr/>
        </p:nvSpPr>
        <p:spPr>
          <a:xfrm>
            <a:off x="2780815" y="4047062"/>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44" name="Ellipse 43">
            <a:extLst>
              <a:ext uri="{FF2B5EF4-FFF2-40B4-BE49-F238E27FC236}">
                <a16:creationId xmlns:a16="http://schemas.microsoft.com/office/drawing/2014/main" id="{EFD9B133-ACA8-7341-A404-CD5836EF1391}"/>
              </a:ext>
            </a:extLst>
          </p:cNvPr>
          <p:cNvSpPr/>
          <p:nvPr/>
        </p:nvSpPr>
        <p:spPr>
          <a:xfrm>
            <a:off x="1879798" y="3337591"/>
            <a:ext cx="49972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jouer les élèves</a:t>
            </a:r>
          </a:p>
        </p:txBody>
      </p:sp>
      <p:sp>
        <p:nvSpPr>
          <p:cNvPr id="45" name="Ellipse 44">
            <a:extLst>
              <a:ext uri="{FF2B5EF4-FFF2-40B4-BE49-F238E27FC236}">
                <a16:creationId xmlns:a16="http://schemas.microsoft.com/office/drawing/2014/main" id="{C647CBE0-05DC-F24A-A82A-0640FEEB4806}"/>
              </a:ext>
            </a:extLst>
          </p:cNvPr>
          <p:cNvSpPr/>
          <p:nvPr/>
        </p:nvSpPr>
        <p:spPr>
          <a:xfrm>
            <a:off x="2758374" y="3676621"/>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le jeu</a:t>
            </a:r>
          </a:p>
        </p:txBody>
      </p:sp>
      <p:sp>
        <p:nvSpPr>
          <p:cNvPr id="46" name="Ellipse 45">
            <a:extLst>
              <a:ext uri="{FF2B5EF4-FFF2-40B4-BE49-F238E27FC236}">
                <a16:creationId xmlns:a16="http://schemas.microsoft.com/office/drawing/2014/main" id="{6BDCDE3B-2BEF-C247-A555-651A4A3CD84C}"/>
              </a:ext>
            </a:extLst>
          </p:cNvPr>
          <p:cNvSpPr/>
          <p:nvPr/>
        </p:nvSpPr>
        <p:spPr>
          <a:xfrm>
            <a:off x="2819744" y="4406739"/>
            <a:ext cx="64040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a:t>
            </a:r>
          </a:p>
        </p:txBody>
      </p:sp>
      <p:sp>
        <p:nvSpPr>
          <p:cNvPr id="47" name="Ellipse 46">
            <a:extLst>
              <a:ext uri="{FF2B5EF4-FFF2-40B4-BE49-F238E27FC236}">
                <a16:creationId xmlns:a16="http://schemas.microsoft.com/office/drawing/2014/main" id="{7BD922FF-C874-CD42-8FDC-7D958932D062}"/>
              </a:ext>
            </a:extLst>
          </p:cNvPr>
          <p:cNvSpPr/>
          <p:nvPr/>
        </p:nvSpPr>
        <p:spPr>
          <a:xfrm>
            <a:off x="2748821" y="5602633"/>
            <a:ext cx="71133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Répéter plusieurs fois une consigne</a:t>
            </a:r>
          </a:p>
        </p:txBody>
      </p:sp>
      <p:sp>
        <p:nvSpPr>
          <p:cNvPr id="50" name="Ellipse 49">
            <a:extLst>
              <a:ext uri="{FF2B5EF4-FFF2-40B4-BE49-F238E27FC236}">
                <a16:creationId xmlns:a16="http://schemas.microsoft.com/office/drawing/2014/main" id="{F47C4A33-CEF2-F04E-8A99-E2D5C0D3ED92}"/>
              </a:ext>
            </a:extLst>
          </p:cNvPr>
          <p:cNvSpPr/>
          <p:nvPr/>
        </p:nvSpPr>
        <p:spPr>
          <a:xfrm>
            <a:off x="3885489" y="4694702"/>
            <a:ext cx="888924" cy="5419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Attendre que les élèves se taisent pour passer une consigne</a:t>
            </a:r>
          </a:p>
        </p:txBody>
      </p:sp>
      <p:sp>
        <p:nvSpPr>
          <p:cNvPr id="51" name="Ellipse 50">
            <a:extLst>
              <a:ext uri="{FF2B5EF4-FFF2-40B4-BE49-F238E27FC236}">
                <a16:creationId xmlns:a16="http://schemas.microsoft.com/office/drawing/2014/main" id="{53C7A062-F668-C747-8E1D-D75B357C55B6}"/>
              </a:ext>
            </a:extLst>
          </p:cNvPr>
          <p:cNvSpPr/>
          <p:nvPr/>
        </p:nvSpPr>
        <p:spPr>
          <a:xfrm>
            <a:off x="3914968" y="5327485"/>
            <a:ext cx="776708" cy="48916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par écrit toutes les transitions</a:t>
            </a:r>
          </a:p>
        </p:txBody>
      </p:sp>
      <p:sp>
        <p:nvSpPr>
          <p:cNvPr id="52" name="Ellipse 51">
            <a:extLst>
              <a:ext uri="{FF2B5EF4-FFF2-40B4-BE49-F238E27FC236}">
                <a16:creationId xmlns:a16="http://schemas.microsoft.com/office/drawing/2014/main" id="{F17CBCFB-E55A-5049-B8AA-49416B3BF9D4}"/>
              </a:ext>
            </a:extLst>
          </p:cNvPr>
          <p:cNvSpPr/>
          <p:nvPr/>
        </p:nvSpPr>
        <p:spPr>
          <a:xfrm>
            <a:off x="4922623" y="3338261"/>
            <a:ext cx="943895" cy="4676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53" name="Ellipse 52">
            <a:extLst>
              <a:ext uri="{FF2B5EF4-FFF2-40B4-BE49-F238E27FC236}">
                <a16:creationId xmlns:a16="http://schemas.microsoft.com/office/drawing/2014/main" id="{FC23ACD2-F368-F542-8844-9E5F5118E324}"/>
              </a:ext>
            </a:extLst>
          </p:cNvPr>
          <p:cNvSpPr/>
          <p:nvPr/>
        </p:nvSpPr>
        <p:spPr>
          <a:xfrm>
            <a:off x="4979742" y="5403254"/>
            <a:ext cx="810000" cy="52414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pour rebondir en cas d’imprévu</a:t>
            </a:r>
          </a:p>
        </p:txBody>
      </p:sp>
      <p:sp>
        <p:nvSpPr>
          <p:cNvPr id="54" name="Ellipse 53">
            <a:extLst>
              <a:ext uri="{FF2B5EF4-FFF2-40B4-BE49-F238E27FC236}">
                <a16:creationId xmlns:a16="http://schemas.microsoft.com/office/drawing/2014/main" id="{D1CB92BE-B94B-DF4B-8554-CFB1D9499FC3}"/>
              </a:ext>
            </a:extLst>
          </p:cNvPr>
          <p:cNvSpPr/>
          <p:nvPr/>
        </p:nvSpPr>
        <p:spPr>
          <a:xfrm>
            <a:off x="4968694" y="4236478"/>
            <a:ext cx="85217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 pour la relancer</a:t>
            </a:r>
          </a:p>
        </p:txBody>
      </p:sp>
      <p:sp>
        <p:nvSpPr>
          <p:cNvPr id="64" name="Ellipse 63">
            <a:extLst>
              <a:ext uri="{FF2B5EF4-FFF2-40B4-BE49-F238E27FC236}">
                <a16:creationId xmlns:a16="http://schemas.microsoft.com/office/drawing/2014/main" id="{03AF1E61-64DD-F04F-ACD3-B74BA51FCC2A}"/>
              </a:ext>
            </a:extLst>
          </p:cNvPr>
          <p:cNvSpPr/>
          <p:nvPr/>
        </p:nvSpPr>
        <p:spPr>
          <a:xfrm>
            <a:off x="3960348" y="3550027"/>
            <a:ext cx="776708" cy="5276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absents les élèves inaptes qui dérangent</a:t>
            </a:r>
          </a:p>
        </p:txBody>
      </p:sp>
      <p:sp>
        <p:nvSpPr>
          <p:cNvPr id="68" name="Ellipse 67">
            <a:extLst>
              <a:ext uri="{FF2B5EF4-FFF2-40B4-BE49-F238E27FC236}">
                <a16:creationId xmlns:a16="http://schemas.microsoft.com/office/drawing/2014/main" id="{7A52A768-C324-914C-9C21-180BEB8BA98F}"/>
              </a:ext>
            </a:extLst>
          </p:cNvPr>
          <p:cNvSpPr/>
          <p:nvPr/>
        </p:nvSpPr>
        <p:spPr>
          <a:xfrm>
            <a:off x="5097334" y="1803413"/>
            <a:ext cx="842864"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9" name="Ellipse 68">
            <a:extLst>
              <a:ext uri="{FF2B5EF4-FFF2-40B4-BE49-F238E27FC236}">
                <a16:creationId xmlns:a16="http://schemas.microsoft.com/office/drawing/2014/main" id="{4197799A-AB37-E746-9136-7BE71A91D46F}"/>
              </a:ext>
            </a:extLst>
          </p:cNvPr>
          <p:cNvSpPr/>
          <p:nvPr/>
        </p:nvSpPr>
        <p:spPr>
          <a:xfrm>
            <a:off x="2594329" y="1908846"/>
            <a:ext cx="701459" cy="5422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70" name="Ellipse 69">
            <a:extLst>
              <a:ext uri="{FF2B5EF4-FFF2-40B4-BE49-F238E27FC236}">
                <a16:creationId xmlns:a16="http://schemas.microsoft.com/office/drawing/2014/main" id="{9D6AD03B-0E69-AF42-909B-C3452A70D79C}"/>
              </a:ext>
            </a:extLst>
          </p:cNvPr>
          <p:cNvSpPr/>
          <p:nvPr/>
        </p:nvSpPr>
        <p:spPr>
          <a:xfrm>
            <a:off x="1890528" y="1803413"/>
            <a:ext cx="681096"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42" name="ZoneTexte 41">
            <a:extLst>
              <a:ext uri="{FF2B5EF4-FFF2-40B4-BE49-F238E27FC236}">
                <a16:creationId xmlns:a16="http://schemas.microsoft.com/office/drawing/2014/main" id="{C81970E9-F857-DA43-B10C-7EF2AEAE3996}"/>
              </a:ext>
            </a:extLst>
          </p:cNvPr>
          <p:cNvSpPr txBox="1"/>
          <p:nvPr/>
        </p:nvSpPr>
        <p:spPr>
          <a:xfrm>
            <a:off x="110180" y="3166556"/>
            <a:ext cx="881499" cy="276999"/>
          </a:xfrm>
          <a:prstGeom prst="rect">
            <a:avLst/>
          </a:prstGeom>
          <a:noFill/>
          <a:ln w="3175">
            <a:noFill/>
          </a:ln>
        </p:spPr>
        <p:txBody>
          <a:bodyPr wrap="square" rtlCol="0">
            <a:spAutoFit/>
          </a:bodyPr>
          <a:lstStyle/>
          <a:p>
            <a:r>
              <a:rPr lang="fr-FR" sz="600" b="1" dirty="0"/>
              <a:t>Septembre 2016 (EC)</a:t>
            </a:r>
          </a:p>
        </p:txBody>
      </p:sp>
      <p:sp>
        <p:nvSpPr>
          <p:cNvPr id="56" name="Ellipse 55">
            <a:extLst>
              <a:ext uri="{FF2B5EF4-FFF2-40B4-BE49-F238E27FC236}">
                <a16:creationId xmlns:a16="http://schemas.microsoft.com/office/drawing/2014/main" id="{0F62954C-3731-FE4F-9588-2CC5856C6FC0}"/>
              </a:ext>
            </a:extLst>
          </p:cNvPr>
          <p:cNvSpPr/>
          <p:nvPr/>
        </p:nvSpPr>
        <p:spPr>
          <a:xfrm>
            <a:off x="84761" y="5154581"/>
            <a:ext cx="563804" cy="3724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cycles courts</a:t>
            </a:r>
          </a:p>
        </p:txBody>
      </p:sp>
      <p:sp>
        <p:nvSpPr>
          <p:cNvPr id="57" name="Ellipse 56">
            <a:extLst>
              <a:ext uri="{FF2B5EF4-FFF2-40B4-BE49-F238E27FC236}">
                <a16:creationId xmlns:a16="http://schemas.microsoft.com/office/drawing/2014/main" id="{165B2FA9-CBB2-3E42-9FCA-431AEEEB3FD4}"/>
              </a:ext>
            </a:extLst>
          </p:cNvPr>
          <p:cNvSpPr/>
          <p:nvPr/>
        </p:nvSpPr>
        <p:spPr>
          <a:xfrm>
            <a:off x="40023" y="4164006"/>
            <a:ext cx="740203" cy="3219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Instaurer un cadre</a:t>
            </a:r>
          </a:p>
        </p:txBody>
      </p:sp>
      <p:sp>
        <p:nvSpPr>
          <p:cNvPr id="58" name="Ellipse 57">
            <a:extLst>
              <a:ext uri="{FF2B5EF4-FFF2-40B4-BE49-F238E27FC236}">
                <a16:creationId xmlns:a16="http://schemas.microsoft.com/office/drawing/2014/main" id="{C3BDD7BD-F207-BC46-BD79-89A0984C6704}"/>
              </a:ext>
            </a:extLst>
          </p:cNvPr>
          <p:cNvSpPr/>
          <p:nvPr/>
        </p:nvSpPr>
        <p:spPr>
          <a:xfrm>
            <a:off x="52655" y="559887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Se préparer le mieux possible</a:t>
            </a:r>
          </a:p>
        </p:txBody>
      </p:sp>
      <p:sp>
        <p:nvSpPr>
          <p:cNvPr id="60" name="Ellipse 59">
            <a:extLst>
              <a:ext uri="{FF2B5EF4-FFF2-40B4-BE49-F238E27FC236}">
                <a16:creationId xmlns:a16="http://schemas.microsoft.com/office/drawing/2014/main" id="{DAE6FE45-21E2-654A-B408-E36AAB0618DD}"/>
              </a:ext>
            </a:extLst>
          </p:cNvPr>
          <p:cNvSpPr/>
          <p:nvPr/>
        </p:nvSpPr>
        <p:spPr>
          <a:xfrm>
            <a:off x="121101" y="1908846"/>
            <a:ext cx="842216"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61" name="Ellipse 60">
            <a:extLst>
              <a:ext uri="{FF2B5EF4-FFF2-40B4-BE49-F238E27FC236}">
                <a16:creationId xmlns:a16="http://schemas.microsoft.com/office/drawing/2014/main" id="{3D00EA00-27DC-3E46-B73A-ABB5C64175C1}"/>
              </a:ext>
            </a:extLst>
          </p:cNvPr>
          <p:cNvSpPr/>
          <p:nvPr/>
        </p:nvSpPr>
        <p:spPr>
          <a:xfrm>
            <a:off x="-1992" y="4557768"/>
            <a:ext cx="795812" cy="4689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aux élèves de s’applaudir eux-mêmes</a:t>
            </a:r>
          </a:p>
        </p:txBody>
      </p:sp>
      <p:sp>
        <p:nvSpPr>
          <p:cNvPr id="63" name="Ellipse 62">
            <a:extLst>
              <a:ext uri="{FF2B5EF4-FFF2-40B4-BE49-F238E27FC236}">
                <a16:creationId xmlns:a16="http://schemas.microsoft.com/office/drawing/2014/main" id="{CCC261EA-6C0A-9D42-AAFD-DABDE70041A3}"/>
              </a:ext>
            </a:extLst>
          </p:cNvPr>
          <p:cNvSpPr/>
          <p:nvPr/>
        </p:nvSpPr>
        <p:spPr>
          <a:xfrm>
            <a:off x="105786" y="1280656"/>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65" name="Ellipse 64">
            <a:extLst>
              <a:ext uri="{FF2B5EF4-FFF2-40B4-BE49-F238E27FC236}">
                <a16:creationId xmlns:a16="http://schemas.microsoft.com/office/drawing/2014/main" id="{23164666-F7D3-FC49-9A97-E6050D8C0D9F}"/>
              </a:ext>
            </a:extLst>
          </p:cNvPr>
          <p:cNvSpPr/>
          <p:nvPr/>
        </p:nvSpPr>
        <p:spPr>
          <a:xfrm>
            <a:off x="25812" y="359856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Préparer son matériel à l’avance</a:t>
            </a:r>
          </a:p>
        </p:txBody>
      </p:sp>
      <p:sp>
        <p:nvSpPr>
          <p:cNvPr id="66" name="Ellipse 65">
            <a:extLst>
              <a:ext uri="{FF2B5EF4-FFF2-40B4-BE49-F238E27FC236}">
                <a16:creationId xmlns:a16="http://schemas.microsoft.com/office/drawing/2014/main" id="{D5B19553-962C-E042-808A-CD32F22D7123}"/>
              </a:ext>
            </a:extLst>
          </p:cNvPr>
          <p:cNvSpPr/>
          <p:nvPr/>
        </p:nvSpPr>
        <p:spPr>
          <a:xfrm>
            <a:off x="5982871" y="183780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7" name="ZoneTexte 66">
            <a:extLst>
              <a:ext uri="{FF2B5EF4-FFF2-40B4-BE49-F238E27FC236}">
                <a16:creationId xmlns:a16="http://schemas.microsoft.com/office/drawing/2014/main" id="{76A82078-E2FF-9641-B47F-C74F9BEF23FD}"/>
              </a:ext>
            </a:extLst>
          </p:cNvPr>
          <p:cNvSpPr txBox="1"/>
          <p:nvPr/>
        </p:nvSpPr>
        <p:spPr>
          <a:xfrm>
            <a:off x="6108741" y="3171352"/>
            <a:ext cx="722741" cy="276999"/>
          </a:xfrm>
          <a:prstGeom prst="rect">
            <a:avLst/>
          </a:prstGeom>
          <a:noFill/>
          <a:ln w="3175">
            <a:noFill/>
          </a:ln>
        </p:spPr>
        <p:txBody>
          <a:bodyPr wrap="square" rtlCol="0">
            <a:spAutoFit/>
          </a:bodyPr>
          <a:lstStyle/>
          <a:p>
            <a:r>
              <a:rPr lang="fr-FR" sz="600" b="1" dirty="0"/>
              <a:t>Avril 2017 (ACC)</a:t>
            </a:r>
          </a:p>
        </p:txBody>
      </p:sp>
      <p:sp>
        <p:nvSpPr>
          <p:cNvPr id="73" name="Ellipse 72">
            <a:extLst>
              <a:ext uri="{FF2B5EF4-FFF2-40B4-BE49-F238E27FC236}">
                <a16:creationId xmlns:a16="http://schemas.microsoft.com/office/drawing/2014/main" id="{1CDCA8F5-6A94-2043-A11D-658D463441C7}"/>
              </a:ext>
            </a:extLst>
          </p:cNvPr>
          <p:cNvSpPr/>
          <p:nvPr/>
        </p:nvSpPr>
        <p:spPr>
          <a:xfrm>
            <a:off x="5988343" y="2440885"/>
            <a:ext cx="952955" cy="610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aient une cohésion de classe, que tous s’encouragent</a:t>
            </a:r>
          </a:p>
        </p:txBody>
      </p:sp>
      <p:sp>
        <p:nvSpPr>
          <p:cNvPr id="74" name="Ellipse 73">
            <a:extLst>
              <a:ext uri="{FF2B5EF4-FFF2-40B4-BE49-F238E27FC236}">
                <a16:creationId xmlns:a16="http://schemas.microsoft.com/office/drawing/2014/main" id="{56D7DFB7-7D26-924D-B518-9F2C280F19F1}"/>
              </a:ext>
            </a:extLst>
          </p:cNvPr>
          <p:cNvSpPr/>
          <p:nvPr/>
        </p:nvSpPr>
        <p:spPr>
          <a:xfrm>
            <a:off x="6084630" y="4077700"/>
            <a:ext cx="677186" cy="4897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une mise en train ludique</a:t>
            </a:r>
          </a:p>
        </p:txBody>
      </p:sp>
      <p:sp>
        <p:nvSpPr>
          <p:cNvPr id="75" name="Ellipse 74">
            <a:extLst>
              <a:ext uri="{FF2B5EF4-FFF2-40B4-BE49-F238E27FC236}">
                <a16:creationId xmlns:a16="http://schemas.microsoft.com/office/drawing/2014/main" id="{02B3ACB9-7736-D04D-83D9-38C555BB4FEA}"/>
              </a:ext>
            </a:extLst>
          </p:cNvPr>
          <p:cNvSpPr/>
          <p:nvPr/>
        </p:nvSpPr>
        <p:spPr>
          <a:xfrm>
            <a:off x="6083346" y="4578517"/>
            <a:ext cx="668062" cy="4810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groupes à niveaux maqués</a:t>
            </a:r>
          </a:p>
        </p:txBody>
      </p:sp>
      <p:sp>
        <p:nvSpPr>
          <p:cNvPr id="76" name="Ellipse 75">
            <a:extLst>
              <a:ext uri="{FF2B5EF4-FFF2-40B4-BE49-F238E27FC236}">
                <a16:creationId xmlns:a16="http://schemas.microsoft.com/office/drawing/2014/main" id="{1F7FB22C-DCAB-C24B-974B-F24560AB368C}"/>
              </a:ext>
            </a:extLst>
          </p:cNvPr>
          <p:cNvSpPr/>
          <p:nvPr/>
        </p:nvSpPr>
        <p:spPr>
          <a:xfrm>
            <a:off x="5857363" y="134436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77" name="Ellipse 76">
            <a:extLst>
              <a:ext uri="{FF2B5EF4-FFF2-40B4-BE49-F238E27FC236}">
                <a16:creationId xmlns:a16="http://schemas.microsoft.com/office/drawing/2014/main" id="{2EE29914-3EFF-6246-AFA9-BE17EAB43F4A}"/>
              </a:ext>
            </a:extLst>
          </p:cNvPr>
          <p:cNvSpPr/>
          <p:nvPr/>
        </p:nvSpPr>
        <p:spPr>
          <a:xfrm>
            <a:off x="6026605" y="5327485"/>
            <a:ext cx="914693" cy="59991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(prévoir trop plutôt que pas assez)</a:t>
            </a:r>
          </a:p>
        </p:txBody>
      </p:sp>
      <p:sp>
        <p:nvSpPr>
          <p:cNvPr id="78" name="Ellipse 77">
            <a:extLst>
              <a:ext uri="{FF2B5EF4-FFF2-40B4-BE49-F238E27FC236}">
                <a16:creationId xmlns:a16="http://schemas.microsoft.com/office/drawing/2014/main" id="{8D39A1EF-5D0E-514C-91E3-AA1E1F6E15F8}"/>
              </a:ext>
            </a:extLst>
          </p:cNvPr>
          <p:cNvSpPr/>
          <p:nvPr/>
        </p:nvSpPr>
        <p:spPr>
          <a:xfrm>
            <a:off x="6026605" y="3373461"/>
            <a:ext cx="816290" cy="6585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Avoir des exigences raisonnables afin de ne pas être déçu</a:t>
            </a:r>
          </a:p>
        </p:txBody>
      </p:sp>
      <p:sp>
        <p:nvSpPr>
          <p:cNvPr id="79" name="Ellipse 78">
            <a:extLst>
              <a:ext uri="{FF2B5EF4-FFF2-40B4-BE49-F238E27FC236}">
                <a16:creationId xmlns:a16="http://schemas.microsoft.com/office/drawing/2014/main" id="{9B0979D7-3F2E-1E41-B06A-3D10D571E4EC}"/>
              </a:ext>
            </a:extLst>
          </p:cNvPr>
          <p:cNvSpPr/>
          <p:nvPr/>
        </p:nvSpPr>
        <p:spPr>
          <a:xfrm>
            <a:off x="1721186" y="3719519"/>
            <a:ext cx="842637" cy="34301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80" name="Ellipse 79">
            <a:extLst>
              <a:ext uri="{FF2B5EF4-FFF2-40B4-BE49-F238E27FC236}">
                <a16:creationId xmlns:a16="http://schemas.microsoft.com/office/drawing/2014/main" id="{01FDE926-1571-3E41-BF9E-548F434EA41E}"/>
              </a:ext>
            </a:extLst>
          </p:cNvPr>
          <p:cNvSpPr/>
          <p:nvPr/>
        </p:nvSpPr>
        <p:spPr>
          <a:xfrm>
            <a:off x="1008617" y="5429827"/>
            <a:ext cx="699608" cy="54006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à 2-3 élèves de mettre en place le filet</a:t>
            </a:r>
          </a:p>
        </p:txBody>
      </p:sp>
      <p:sp>
        <p:nvSpPr>
          <p:cNvPr id="81" name="Ellipse 80">
            <a:extLst>
              <a:ext uri="{FF2B5EF4-FFF2-40B4-BE49-F238E27FC236}">
                <a16:creationId xmlns:a16="http://schemas.microsoft.com/office/drawing/2014/main" id="{F9C8FE9B-66F9-0940-94AD-68FD06538A67}"/>
              </a:ext>
            </a:extLst>
          </p:cNvPr>
          <p:cNvSpPr/>
          <p:nvPr/>
        </p:nvSpPr>
        <p:spPr>
          <a:xfrm>
            <a:off x="1640959" y="5489382"/>
            <a:ext cx="946340" cy="4766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Laisser les élèves gérer la mise en place du filet en se répartissant les tâches</a:t>
            </a:r>
          </a:p>
        </p:txBody>
      </p:sp>
      <p:sp>
        <p:nvSpPr>
          <p:cNvPr id="82" name="Ellipse 81">
            <a:extLst>
              <a:ext uri="{FF2B5EF4-FFF2-40B4-BE49-F238E27FC236}">
                <a16:creationId xmlns:a16="http://schemas.microsoft.com/office/drawing/2014/main" id="{DB4AEB14-1021-F94D-ACEB-AF67CE9731E1}"/>
              </a:ext>
            </a:extLst>
          </p:cNvPr>
          <p:cNvSpPr/>
          <p:nvPr/>
        </p:nvSpPr>
        <p:spPr>
          <a:xfrm>
            <a:off x="1774588" y="4656185"/>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83" name="Ellipse 82">
            <a:extLst>
              <a:ext uri="{FF2B5EF4-FFF2-40B4-BE49-F238E27FC236}">
                <a16:creationId xmlns:a16="http://schemas.microsoft.com/office/drawing/2014/main" id="{4C112A53-1920-7E40-9ED5-A5BC2833C4E0}"/>
              </a:ext>
            </a:extLst>
          </p:cNvPr>
          <p:cNvSpPr/>
          <p:nvPr/>
        </p:nvSpPr>
        <p:spPr>
          <a:xfrm>
            <a:off x="1009936" y="3927888"/>
            <a:ext cx="916799" cy="4403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Parler après la leçon avec les élèves à problèmes disciplinaires</a:t>
            </a:r>
          </a:p>
        </p:txBody>
      </p:sp>
      <p:sp>
        <p:nvSpPr>
          <p:cNvPr id="84" name="Ellipse 83">
            <a:extLst>
              <a:ext uri="{FF2B5EF4-FFF2-40B4-BE49-F238E27FC236}">
                <a16:creationId xmlns:a16="http://schemas.microsoft.com/office/drawing/2014/main" id="{1B917AC9-223F-B04C-987E-B8D646FCB97C}"/>
              </a:ext>
            </a:extLst>
          </p:cNvPr>
          <p:cNvSpPr/>
          <p:nvPr/>
        </p:nvSpPr>
        <p:spPr>
          <a:xfrm>
            <a:off x="928219" y="4417675"/>
            <a:ext cx="1005134" cy="43128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plus sec dès le début quand les étudiants se comportent mal</a:t>
            </a:r>
          </a:p>
        </p:txBody>
      </p:sp>
      <p:sp>
        <p:nvSpPr>
          <p:cNvPr id="85" name="Ellipse 84">
            <a:extLst>
              <a:ext uri="{FF2B5EF4-FFF2-40B4-BE49-F238E27FC236}">
                <a16:creationId xmlns:a16="http://schemas.microsoft.com/office/drawing/2014/main" id="{9BC0A5EC-9BC2-9842-BC5B-DEF801E4935F}"/>
              </a:ext>
            </a:extLst>
          </p:cNvPr>
          <p:cNvSpPr/>
          <p:nvPr/>
        </p:nvSpPr>
        <p:spPr>
          <a:xfrm>
            <a:off x="1774588" y="4150027"/>
            <a:ext cx="791225" cy="45333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plusieurs thèmes dans un seul cours</a:t>
            </a:r>
          </a:p>
        </p:txBody>
      </p:sp>
      <p:sp>
        <p:nvSpPr>
          <p:cNvPr id="86" name="Ellipse 85">
            <a:extLst>
              <a:ext uri="{FF2B5EF4-FFF2-40B4-BE49-F238E27FC236}">
                <a16:creationId xmlns:a16="http://schemas.microsoft.com/office/drawing/2014/main" id="{8E0FB271-0BB1-7E48-A50A-88308442DCE8}"/>
              </a:ext>
            </a:extLst>
          </p:cNvPr>
          <p:cNvSpPr/>
          <p:nvPr/>
        </p:nvSpPr>
        <p:spPr>
          <a:xfrm>
            <a:off x="2597694" y="1494447"/>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progressent</a:t>
            </a:r>
          </a:p>
        </p:txBody>
      </p:sp>
      <p:sp>
        <p:nvSpPr>
          <p:cNvPr id="88" name="Ellipse 87">
            <a:extLst>
              <a:ext uri="{FF2B5EF4-FFF2-40B4-BE49-F238E27FC236}">
                <a16:creationId xmlns:a16="http://schemas.microsoft.com/office/drawing/2014/main" id="{16F167DF-B9DF-4647-97DB-C4AA19043CEC}"/>
              </a:ext>
            </a:extLst>
          </p:cNvPr>
          <p:cNvSpPr/>
          <p:nvPr/>
        </p:nvSpPr>
        <p:spPr>
          <a:xfrm>
            <a:off x="2723034" y="3290759"/>
            <a:ext cx="102296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89" name="Ellipse 88">
            <a:extLst>
              <a:ext uri="{FF2B5EF4-FFF2-40B4-BE49-F238E27FC236}">
                <a16:creationId xmlns:a16="http://schemas.microsoft.com/office/drawing/2014/main" id="{20970AEA-D8C2-F74E-BCD7-71CFDB8EF9E6}"/>
              </a:ext>
            </a:extLst>
          </p:cNvPr>
          <p:cNvSpPr/>
          <p:nvPr/>
        </p:nvSpPr>
        <p:spPr>
          <a:xfrm>
            <a:off x="2767279" y="5198568"/>
            <a:ext cx="828272"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Lancer la classe dans l’activité, puis participer</a:t>
            </a:r>
          </a:p>
        </p:txBody>
      </p:sp>
      <p:sp>
        <p:nvSpPr>
          <p:cNvPr id="91" name="Ellipse 90">
            <a:extLst>
              <a:ext uri="{FF2B5EF4-FFF2-40B4-BE49-F238E27FC236}">
                <a16:creationId xmlns:a16="http://schemas.microsoft.com/office/drawing/2014/main" id="{F191F2C9-C2DF-2049-B908-855F2A734C9A}"/>
              </a:ext>
            </a:extLst>
          </p:cNvPr>
          <p:cNvSpPr/>
          <p:nvPr/>
        </p:nvSpPr>
        <p:spPr>
          <a:xfrm>
            <a:off x="3186195" y="1704878"/>
            <a:ext cx="836855"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92" name="Ellipse 91">
            <a:extLst>
              <a:ext uri="{FF2B5EF4-FFF2-40B4-BE49-F238E27FC236}">
                <a16:creationId xmlns:a16="http://schemas.microsoft.com/office/drawing/2014/main" id="{B512D487-FDD6-4C49-AFCF-5AE245E2E27F}"/>
              </a:ext>
            </a:extLst>
          </p:cNvPr>
          <p:cNvSpPr/>
          <p:nvPr/>
        </p:nvSpPr>
        <p:spPr>
          <a:xfrm>
            <a:off x="3208087" y="2132211"/>
            <a:ext cx="921543" cy="54154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93" name="Ellipse 92">
            <a:extLst>
              <a:ext uri="{FF2B5EF4-FFF2-40B4-BE49-F238E27FC236}">
                <a16:creationId xmlns:a16="http://schemas.microsoft.com/office/drawing/2014/main" id="{D981833D-5A7D-DE46-A9E5-431FD119047B}"/>
              </a:ext>
            </a:extLst>
          </p:cNvPr>
          <p:cNvSpPr/>
          <p:nvPr/>
        </p:nvSpPr>
        <p:spPr>
          <a:xfrm>
            <a:off x="2770966" y="4714605"/>
            <a:ext cx="745766" cy="50216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la compétition</a:t>
            </a:r>
          </a:p>
        </p:txBody>
      </p:sp>
      <p:sp>
        <p:nvSpPr>
          <p:cNvPr id="94" name="Ellipse 93">
            <a:extLst>
              <a:ext uri="{FF2B5EF4-FFF2-40B4-BE49-F238E27FC236}">
                <a16:creationId xmlns:a16="http://schemas.microsoft.com/office/drawing/2014/main" id="{4333B57C-435B-8542-96C6-C8C63B4C8B07}"/>
              </a:ext>
            </a:extLst>
          </p:cNvPr>
          <p:cNvSpPr/>
          <p:nvPr/>
        </p:nvSpPr>
        <p:spPr>
          <a:xfrm>
            <a:off x="5007713" y="4622677"/>
            <a:ext cx="84965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des alternatives</a:t>
            </a:r>
          </a:p>
        </p:txBody>
      </p:sp>
      <p:sp>
        <p:nvSpPr>
          <p:cNvPr id="96" name="Ellipse 95">
            <a:extLst>
              <a:ext uri="{FF2B5EF4-FFF2-40B4-BE49-F238E27FC236}">
                <a16:creationId xmlns:a16="http://schemas.microsoft.com/office/drawing/2014/main" id="{173469B8-2010-A84D-9D26-C09099930C97}"/>
              </a:ext>
            </a:extLst>
          </p:cNvPr>
          <p:cNvSpPr/>
          <p:nvPr/>
        </p:nvSpPr>
        <p:spPr>
          <a:xfrm>
            <a:off x="4980714" y="5036252"/>
            <a:ext cx="896332" cy="36063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un plan A et prévoir un plan B</a:t>
            </a:r>
          </a:p>
        </p:txBody>
      </p:sp>
      <p:sp>
        <p:nvSpPr>
          <p:cNvPr id="97" name="Ellipse 96">
            <a:extLst>
              <a:ext uri="{FF2B5EF4-FFF2-40B4-BE49-F238E27FC236}">
                <a16:creationId xmlns:a16="http://schemas.microsoft.com/office/drawing/2014/main" id="{AD2E8862-9528-8340-BBED-EDF50FA71FA2}"/>
              </a:ext>
            </a:extLst>
          </p:cNvPr>
          <p:cNvSpPr/>
          <p:nvPr/>
        </p:nvSpPr>
        <p:spPr>
          <a:xfrm>
            <a:off x="4979742" y="3842136"/>
            <a:ext cx="833977" cy="38579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71" name="Ellipse 70">
            <a:extLst>
              <a:ext uri="{FF2B5EF4-FFF2-40B4-BE49-F238E27FC236}">
                <a16:creationId xmlns:a16="http://schemas.microsoft.com/office/drawing/2014/main" id="{25CBA14D-6012-A04F-AC8F-3C23AAEB88AA}"/>
              </a:ext>
            </a:extLst>
          </p:cNvPr>
          <p:cNvSpPr/>
          <p:nvPr/>
        </p:nvSpPr>
        <p:spPr>
          <a:xfrm>
            <a:off x="4018681" y="2556968"/>
            <a:ext cx="1004847" cy="4406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72" name="Ellipse 71">
            <a:extLst>
              <a:ext uri="{FF2B5EF4-FFF2-40B4-BE49-F238E27FC236}">
                <a16:creationId xmlns:a16="http://schemas.microsoft.com/office/drawing/2014/main" id="{9686B513-872F-E741-A407-4C5EEACD2AAD}"/>
              </a:ext>
            </a:extLst>
          </p:cNvPr>
          <p:cNvSpPr/>
          <p:nvPr/>
        </p:nvSpPr>
        <p:spPr>
          <a:xfrm>
            <a:off x="3897293" y="4126504"/>
            <a:ext cx="776708" cy="5361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Rassembler les étudiants</a:t>
            </a:r>
          </a:p>
        </p:txBody>
      </p:sp>
      <p:sp>
        <p:nvSpPr>
          <p:cNvPr id="95" name="ZoneTexte 94">
            <a:extLst>
              <a:ext uri="{FF2B5EF4-FFF2-40B4-BE49-F238E27FC236}">
                <a16:creationId xmlns:a16="http://schemas.microsoft.com/office/drawing/2014/main" id="{9DB4A45B-9D0D-1449-82B6-2781FBF05EB5}"/>
              </a:ext>
            </a:extLst>
          </p:cNvPr>
          <p:cNvSpPr txBox="1"/>
          <p:nvPr/>
        </p:nvSpPr>
        <p:spPr>
          <a:xfrm>
            <a:off x="7071634" y="3132953"/>
            <a:ext cx="722741" cy="184666"/>
          </a:xfrm>
          <a:prstGeom prst="rect">
            <a:avLst/>
          </a:prstGeom>
          <a:noFill/>
          <a:ln w="3175">
            <a:noFill/>
          </a:ln>
        </p:spPr>
        <p:txBody>
          <a:bodyPr wrap="square" rtlCol="0">
            <a:spAutoFit/>
          </a:bodyPr>
          <a:lstStyle/>
          <a:p>
            <a:r>
              <a:rPr lang="fr-FR" sz="600" b="1" dirty="0"/>
              <a:t>Début juin (IS)</a:t>
            </a:r>
          </a:p>
        </p:txBody>
      </p:sp>
      <p:sp>
        <p:nvSpPr>
          <p:cNvPr id="98" name="ZoneTexte 97">
            <a:extLst>
              <a:ext uri="{FF2B5EF4-FFF2-40B4-BE49-F238E27FC236}">
                <a16:creationId xmlns:a16="http://schemas.microsoft.com/office/drawing/2014/main" id="{DDC1E2F5-ECCB-4041-8510-6A30F3367D66}"/>
              </a:ext>
            </a:extLst>
          </p:cNvPr>
          <p:cNvSpPr txBox="1"/>
          <p:nvPr/>
        </p:nvSpPr>
        <p:spPr>
          <a:xfrm>
            <a:off x="8197962" y="3151513"/>
            <a:ext cx="722741" cy="184666"/>
          </a:xfrm>
          <a:prstGeom prst="rect">
            <a:avLst/>
          </a:prstGeom>
          <a:noFill/>
          <a:ln w="3175">
            <a:noFill/>
          </a:ln>
        </p:spPr>
        <p:txBody>
          <a:bodyPr wrap="square" rtlCol="0">
            <a:spAutoFit/>
          </a:bodyPr>
          <a:lstStyle/>
          <a:p>
            <a:r>
              <a:rPr lang="fr-FR" sz="600" b="1" dirty="0"/>
              <a:t>Fin juin (RC)</a:t>
            </a:r>
          </a:p>
        </p:txBody>
      </p:sp>
      <p:sp>
        <p:nvSpPr>
          <p:cNvPr id="101" name="Ellipse 100">
            <a:extLst>
              <a:ext uri="{FF2B5EF4-FFF2-40B4-BE49-F238E27FC236}">
                <a16:creationId xmlns:a16="http://schemas.microsoft.com/office/drawing/2014/main" id="{E6711B45-3781-074E-93F3-D0A73FC2491C}"/>
              </a:ext>
            </a:extLst>
          </p:cNvPr>
          <p:cNvSpPr/>
          <p:nvPr/>
        </p:nvSpPr>
        <p:spPr>
          <a:xfrm>
            <a:off x="6847167" y="1348411"/>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4" name="Ellipse 103">
            <a:extLst>
              <a:ext uri="{FF2B5EF4-FFF2-40B4-BE49-F238E27FC236}">
                <a16:creationId xmlns:a16="http://schemas.microsoft.com/office/drawing/2014/main" id="{5CCCDBEE-AA45-8543-8812-A28F924EF8BB}"/>
              </a:ext>
            </a:extLst>
          </p:cNvPr>
          <p:cNvSpPr/>
          <p:nvPr/>
        </p:nvSpPr>
        <p:spPr>
          <a:xfrm>
            <a:off x="6907901" y="1821632"/>
            <a:ext cx="810523"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5" name="Ellipse 104">
            <a:extLst>
              <a:ext uri="{FF2B5EF4-FFF2-40B4-BE49-F238E27FC236}">
                <a16:creationId xmlns:a16="http://schemas.microsoft.com/office/drawing/2014/main" id="{FE5FDA91-778C-1940-A76C-0C015882010A}"/>
              </a:ext>
            </a:extLst>
          </p:cNvPr>
          <p:cNvSpPr/>
          <p:nvPr/>
        </p:nvSpPr>
        <p:spPr>
          <a:xfrm>
            <a:off x="8091309" y="209693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6" name="Ellipse 105">
            <a:extLst>
              <a:ext uri="{FF2B5EF4-FFF2-40B4-BE49-F238E27FC236}">
                <a16:creationId xmlns:a16="http://schemas.microsoft.com/office/drawing/2014/main" id="{D83DC051-D066-6340-82F0-15B0DA1F31E2}"/>
              </a:ext>
            </a:extLst>
          </p:cNvPr>
          <p:cNvSpPr/>
          <p:nvPr/>
        </p:nvSpPr>
        <p:spPr>
          <a:xfrm>
            <a:off x="8071356" y="246955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7" name="Ellipse 106">
            <a:extLst>
              <a:ext uri="{FF2B5EF4-FFF2-40B4-BE49-F238E27FC236}">
                <a16:creationId xmlns:a16="http://schemas.microsoft.com/office/drawing/2014/main" id="{E37C573A-2FE2-2E47-9AC8-1D3198FE27DF}"/>
              </a:ext>
            </a:extLst>
          </p:cNvPr>
          <p:cNvSpPr/>
          <p:nvPr/>
        </p:nvSpPr>
        <p:spPr>
          <a:xfrm>
            <a:off x="8071356" y="154655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08" name="Ellipse 107">
            <a:extLst>
              <a:ext uri="{FF2B5EF4-FFF2-40B4-BE49-F238E27FC236}">
                <a16:creationId xmlns:a16="http://schemas.microsoft.com/office/drawing/2014/main" id="{E4A4091C-7C47-1043-8618-D0DB1FB1F37B}"/>
              </a:ext>
            </a:extLst>
          </p:cNvPr>
          <p:cNvSpPr/>
          <p:nvPr/>
        </p:nvSpPr>
        <p:spPr>
          <a:xfrm>
            <a:off x="7970888" y="102750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s’entendent bien</a:t>
            </a:r>
          </a:p>
        </p:txBody>
      </p:sp>
      <p:sp>
        <p:nvSpPr>
          <p:cNvPr id="109" name="Espace réservé du contenu 3">
            <a:extLst>
              <a:ext uri="{FF2B5EF4-FFF2-40B4-BE49-F238E27FC236}">
                <a16:creationId xmlns:a16="http://schemas.microsoft.com/office/drawing/2014/main" id="{15BDCBF5-E703-7642-B362-CEFDFC9DE90B}"/>
              </a:ext>
            </a:extLst>
          </p:cNvPr>
          <p:cNvSpPr>
            <a:spLocks noGrp="1"/>
          </p:cNvSpPr>
          <p:nvPr>
            <p:ph idx="1"/>
          </p:nvPr>
        </p:nvSpPr>
        <p:spPr>
          <a:xfrm>
            <a:off x="6934792" y="4819149"/>
            <a:ext cx="838442" cy="52660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fr-FR" sz="600" dirty="0">
                <a:solidFill>
                  <a:schemeClr val="tx1"/>
                </a:solidFill>
              </a:rPr>
              <a:t>Faire un plan A et prévoir un plan B</a:t>
            </a:r>
          </a:p>
        </p:txBody>
      </p:sp>
      <p:sp>
        <p:nvSpPr>
          <p:cNvPr id="110" name="Espace réservé du contenu 3">
            <a:extLst>
              <a:ext uri="{FF2B5EF4-FFF2-40B4-BE49-F238E27FC236}">
                <a16:creationId xmlns:a16="http://schemas.microsoft.com/office/drawing/2014/main" id="{7717F053-67A5-884A-BB9C-7C655ADC4DBC}"/>
              </a:ext>
            </a:extLst>
          </p:cNvPr>
          <p:cNvSpPr txBox="1">
            <a:spLocks/>
          </p:cNvSpPr>
          <p:nvPr/>
        </p:nvSpPr>
        <p:spPr>
          <a:xfrm>
            <a:off x="6941297" y="426566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Donner différents rôles aux étudiants</a:t>
            </a:r>
          </a:p>
        </p:txBody>
      </p:sp>
      <p:sp>
        <p:nvSpPr>
          <p:cNvPr id="111" name="Espace réservé du contenu 3">
            <a:extLst>
              <a:ext uri="{FF2B5EF4-FFF2-40B4-BE49-F238E27FC236}">
                <a16:creationId xmlns:a16="http://schemas.microsoft.com/office/drawing/2014/main" id="{C9C56FA7-2EB3-2B46-A36F-0BDE09721F81}"/>
              </a:ext>
            </a:extLst>
          </p:cNvPr>
          <p:cNvSpPr txBox="1">
            <a:spLocks/>
          </p:cNvSpPr>
          <p:nvPr/>
        </p:nvSpPr>
        <p:spPr>
          <a:xfrm>
            <a:off x="6928287" y="536401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Encourager les étudiants</a:t>
            </a:r>
          </a:p>
        </p:txBody>
      </p:sp>
      <p:sp>
        <p:nvSpPr>
          <p:cNvPr id="112" name="Espace réservé du contenu 3">
            <a:extLst>
              <a:ext uri="{FF2B5EF4-FFF2-40B4-BE49-F238E27FC236}">
                <a16:creationId xmlns:a16="http://schemas.microsoft.com/office/drawing/2014/main" id="{EBA2263B-F25A-E949-BC02-945CF6724093}"/>
              </a:ext>
            </a:extLst>
          </p:cNvPr>
          <p:cNvSpPr txBox="1">
            <a:spLocks/>
          </p:cNvSpPr>
          <p:nvPr/>
        </p:nvSpPr>
        <p:spPr>
          <a:xfrm>
            <a:off x="6932512" y="3570721"/>
            <a:ext cx="919824"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un système de récompenses</a:t>
            </a:r>
          </a:p>
        </p:txBody>
      </p:sp>
      <p:sp>
        <p:nvSpPr>
          <p:cNvPr id="113" name="Espace réservé du contenu 3">
            <a:extLst>
              <a:ext uri="{FF2B5EF4-FFF2-40B4-BE49-F238E27FC236}">
                <a16:creationId xmlns:a16="http://schemas.microsoft.com/office/drawing/2014/main" id="{AFBC05BA-5AE4-BD44-8DA8-2324FAB54B94}"/>
              </a:ext>
            </a:extLst>
          </p:cNvPr>
          <p:cNvSpPr txBox="1">
            <a:spLocks/>
          </p:cNvSpPr>
          <p:nvPr/>
        </p:nvSpPr>
        <p:spPr>
          <a:xfrm>
            <a:off x="8029204" y="480079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les étudiants qui n’ont pas envie à bon escient</a:t>
            </a:r>
          </a:p>
        </p:txBody>
      </p:sp>
      <p:sp>
        <p:nvSpPr>
          <p:cNvPr id="114" name="Espace réservé du contenu 3">
            <a:extLst>
              <a:ext uri="{FF2B5EF4-FFF2-40B4-BE49-F238E27FC236}">
                <a16:creationId xmlns:a16="http://schemas.microsoft.com/office/drawing/2014/main" id="{092DF435-5212-164B-9C33-A1F65F72A169}"/>
              </a:ext>
            </a:extLst>
          </p:cNvPr>
          <p:cNvSpPr txBox="1">
            <a:spLocks/>
          </p:cNvSpPr>
          <p:nvPr/>
        </p:nvSpPr>
        <p:spPr>
          <a:xfrm>
            <a:off x="8003082" y="361452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Se concentrer sur les </a:t>
            </a:r>
            <a:r>
              <a:rPr lang="fr-FR" sz="825" dirty="0">
                <a:solidFill>
                  <a:schemeClr val="tx1"/>
                </a:solidFill>
              </a:rPr>
              <a:t>étudiants</a:t>
            </a:r>
            <a:r>
              <a:rPr lang="fr-FR" sz="750" dirty="0">
                <a:solidFill>
                  <a:schemeClr val="tx1"/>
                </a:solidFill>
              </a:rPr>
              <a:t> qui ont envie de participer</a:t>
            </a:r>
          </a:p>
        </p:txBody>
      </p:sp>
      <p:sp>
        <p:nvSpPr>
          <p:cNvPr id="115" name="Espace réservé du contenu 3">
            <a:extLst>
              <a:ext uri="{FF2B5EF4-FFF2-40B4-BE49-F238E27FC236}">
                <a16:creationId xmlns:a16="http://schemas.microsoft.com/office/drawing/2014/main" id="{37AC8831-425E-0D4B-9500-37E9EE78B920}"/>
              </a:ext>
            </a:extLst>
          </p:cNvPr>
          <p:cNvSpPr txBox="1">
            <a:spLocks/>
          </p:cNvSpPr>
          <p:nvPr/>
        </p:nvSpPr>
        <p:spPr>
          <a:xfrm>
            <a:off x="8049159" y="537007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Mette en place plusieurs choses</a:t>
            </a:r>
          </a:p>
        </p:txBody>
      </p:sp>
      <p:sp>
        <p:nvSpPr>
          <p:cNvPr id="116" name="Espace réservé du contenu 3">
            <a:extLst>
              <a:ext uri="{FF2B5EF4-FFF2-40B4-BE49-F238E27FC236}">
                <a16:creationId xmlns:a16="http://schemas.microsoft.com/office/drawing/2014/main" id="{0A980506-EE78-E94B-8AC9-CA8958D5B9CA}"/>
              </a:ext>
            </a:extLst>
          </p:cNvPr>
          <p:cNvSpPr txBox="1">
            <a:spLocks/>
          </p:cNvSpPr>
          <p:nvPr/>
        </p:nvSpPr>
        <p:spPr>
          <a:xfrm>
            <a:off x="7978909" y="421854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Avoir une bonne relation avec ses étudiants</a:t>
            </a:r>
          </a:p>
        </p:txBody>
      </p:sp>
      <p:sp>
        <p:nvSpPr>
          <p:cNvPr id="3" name="Ellipse 2">
            <a:extLst>
              <a:ext uri="{FF2B5EF4-FFF2-40B4-BE49-F238E27FC236}">
                <a16:creationId xmlns:a16="http://schemas.microsoft.com/office/drawing/2014/main" id="{8158F08D-FC7C-8E4E-8E80-28388FDCBCBB}"/>
              </a:ext>
            </a:extLst>
          </p:cNvPr>
          <p:cNvSpPr/>
          <p:nvPr/>
        </p:nvSpPr>
        <p:spPr>
          <a:xfrm>
            <a:off x="4843363" y="1344369"/>
            <a:ext cx="1183241" cy="4656382"/>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800"/>
          </a:p>
        </p:txBody>
      </p:sp>
      <p:sp>
        <p:nvSpPr>
          <p:cNvPr id="87" name="Titre 2">
            <a:extLst>
              <a:ext uri="{FF2B5EF4-FFF2-40B4-BE49-F238E27FC236}">
                <a16:creationId xmlns:a16="http://schemas.microsoft.com/office/drawing/2014/main" id="{17E4CD2D-8664-7246-A160-17F123CBAF50}"/>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90" name="Image 89">
            <a:extLst>
              <a:ext uri="{FF2B5EF4-FFF2-40B4-BE49-F238E27FC236}">
                <a16:creationId xmlns:a16="http://schemas.microsoft.com/office/drawing/2014/main" id="{A7437BB3-8FDD-3B4C-BE60-958D665F7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pic>
        <p:nvPicPr>
          <p:cNvPr id="99" name="Image 98">
            <a:extLst>
              <a:ext uri="{FF2B5EF4-FFF2-40B4-BE49-F238E27FC236}">
                <a16:creationId xmlns:a16="http://schemas.microsoft.com/office/drawing/2014/main" id="{D04BEC86-38B6-0D4B-8313-AA86D790E410}"/>
              </a:ext>
            </a:extLst>
          </p:cNvPr>
          <p:cNvPicPr>
            <a:picLocks noChangeAspect="1"/>
          </p:cNvPicPr>
          <p:nvPr/>
        </p:nvPicPr>
        <p:blipFill>
          <a:blip r:embed="rId4"/>
          <a:stretch>
            <a:fillRect/>
          </a:stretch>
        </p:blipFill>
        <p:spPr>
          <a:xfrm>
            <a:off x="7877152" y="6350000"/>
            <a:ext cx="1130300" cy="508000"/>
          </a:xfrm>
          <a:prstGeom prst="rect">
            <a:avLst/>
          </a:prstGeom>
        </p:spPr>
      </p:pic>
      <p:sp>
        <p:nvSpPr>
          <p:cNvPr id="5" name="Espace réservé du numéro de diapositive 4">
            <a:extLst>
              <a:ext uri="{FF2B5EF4-FFF2-40B4-BE49-F238E27FC236}">
                <a16:creationId xmlns:a16="http://schemas.microsoft.com/office/drawing/2014/main" id="{0FF89AF7-C893-2C4B-B2DA-573FB386913A}"/>
              </a:ext>
            </a:extLst>
          </p:cNvPr>
          <p:cNvSpPr>
            <a:spLocks noGrp="1"/>
          </p:cNvSpPr>
          <p:nvPr>
            <p:ph type="sldNum" sz="quarter" idx="12"/>
          </p:nvPr>
        </p:nvSpPr>
        <p:spPr/>
        <p:txBody>
          <a:bodyPr/>
          <a:lstStyle/>
          <a:p>
            <a:fld id="{FD87E9FA-F030-FB4A-925A-B70D8A0A246D}" type="slidenum">
              <a:rPr lang="fr-FR" smtClean="0">
                <a:solidFill>
                  <a:schemeClr val="tx2"/>
                </a:solidFill>
              </a:rPr>
              <a:t>13</a:t>
            </a:fld>
            <a:endParaRPr lang="fr-FR" dirty="0">
              <a:solidFill>
                <a:schemeClr val="tx2"/>
              </a:solidFill>
            </a:endParaRPr>
          </a:p>
        </p:txBody>
      </p:sp>
    </p:spTree>
    <p:extLst>
      <p:ext uri="{BB962C8B-B14F-4D97-AF65-F5344CB8AC3E}">
        <p14:creationId xmlns:p14="http://schemas.microsoft.com/office/powerpoint/2010/main" val="12309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187A1DB-AAC2-D543-ACF5-A589B875F275}"/>
              </a:ext>
            </a:extLst>
          </p:cNvPr>
          <p:cNvSpPr txBox="1"/>
          <p:nvPr/>
        </p:nvSpPr>
        <p:spPr>
          <a:xfrm>
            <a:off x="403880" y="1074702"/>
            <a:ext cx="1867512" cy="553998"/>
          </a:xfrm>
          <a:prstGeom prst="rect">
            <a:avLst/>
          </a:prstGeom>
          <a:noFill/>
          <a:ln w="3175">
            <a:noFill/>
          </a:ln>
        </p:spPr>
        <p:txBody>
          <a:bodyPr wrap="square" rtlCol="0">
            <a:spAutoFit/>
          </a:bodyPr>
          <a:lstStyle/>
          <a:p>
            <a:r>
              <a:rPr lang="fr-FR" sz="1500" b="1" dirty="0"/>
              <a:t>ACS, mi-février 2017</a:t>
            </a:r>
          </a:p>
        </p:txBody>
      </p:sp>
      <p:sp>
        <p:nvSpPr>
          <p:cNvPr id="5" name="Ellipse 4">
            <a:extLst>
              <a:ext uri="{FF2B5EF4-FFF2-40B4-BE49-F238E27FC236}">
                <a16:creationId xmlns:a16="http://schemas.microsoft.com/office/drawing/2014/main" id="{340DBA9F-F03C-1849-BB20-4F5469CF419B}"/>
              </a:ext>
            </a:extLst>
          </p:cNvPr>
          <p:cNvSpPr/>
          <p:nvPr/>
        </p:nvSpPr>
        <p:spPr>
          <a:xfrm>
            <a:off x="173890" y="1579767"/>
            <a:ext cx="3726598" cy="77192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Que les étudiants ne se chamaillent pas et qu’il y ait de la cohésion de classe</a:t>
            </a:r>
          </a:p>
        </p:txBody>
      </p:sp>
      <p:sp>
        <p:nvSpPr>
          <p:cNvPr id="6" name="Ellipse 5">
            <a:extLst>
              <a:ext uri="{FF2B5EF4-FFF2-40B4-BE49-F238E27FC236}">
                <a16:creationId xmlns:a16="http://schemas.microsoft.com/office/drawing/2014/main" id="{B446710D-CD82-AE49-AEDD-2612F9173D13}"/>
              </a:ext>
            </a:extLst>
          </p:cNvPr>
          <p:cNvSpPr/>
          <p:nvPr/>
        </p:nvSpPr>
        <p:spPr>
          <a:xfrm>
            <a:off x="5944317" y="2448527"/>
            <a:ext cx="2902504" cy="81710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Donner des rétroactions positives aux élèves et des conseils</a:t>
            </a:r>
          </a:p>
        </p:txBody>
      </p:sp>
      <p:sp>
        <p:nvSpPr>
          <p:cNvPr id="7" name="Ellipse 6">
            <a:extLst>
              <a:ext uri="{FF2B5EF4-FFF2-40B4-BE49-F238E27FC236}">
                <a16:creationId xmlns:a16="http://schemas.microsoft.com/office/drawing/2014/main" id="{AB7A4C87-639F-784E-85C4-FCB7C7D1EF7D}"/>
              </a:ext>
            </a:extLst>
          </p:cNvPr>
          <p:cNvSpPr/>
          <p:nvPr/>
        </p:nvSpPr>
        <p:spPr>
          <a:xfrm>
            <a:off x="2759651" y="5128100"/>
            <a:ext cx="3489702" cy="84318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Etre le mieux préparé possible pour rebondir en cas d’imprévu</a:t>
            </a:r>
          </a:p>
        </p:txBody>
      </p:sp>
      <p:sp>
        <p:nvSpPr>
          <p:cNvPr id="8" name="Ellipse 7">
            <a:extLst>
              <a:ext uri="{FF2B5EF4-FFF2-40B4-BE49-F238E27FC236}">
                <a16:creationId xmlns:a16="http://schemas.microsoft.com/office/drawing/2014/main" id="{B04E506A-6FDD-EB45-AFB5-6D689115A528}"/>
              </a:ext>
            </a:extLst>
          </p:cNvPr>
          <p:cNvSpPr/>
          <p:nvPr/>
        </p:nvSpPr>
        <p:spPr>
          <a:xfrm>
            <a:off x="4856189" y="3317938"/>
            <a:ext cx="2735226"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Participer à l’activité pour la relancer</a:t>
            </a:r>
          </a:p>
        </p:txBody>
      </p:sp>
      <p:sp>
        <p:nvSpPr>
          <p:cNvPr id="9" name="Ellipse 8">
            <a:extLst>
              <a:ext uri="{FF2B5EF4-FFF2-40B4-BE49-F238E27FC236}">
                <a16:creationId xmlns:a16="http://schemas.microsoft.com/office/drawing/2014/main" id="{0D9E1213-5C18-BC47-9361-B8D0A2157A9D}"/>
              </a:ext>
            </a:extLst>
          </p:cNvPr>
          <p:cNvSpPr/>
          <p:nvPr/>
        </p:nvSpPr>
        <p:spPr>
          <a:xfrm>
            <a:off x="4289716" y="1612334"/>
            <a:ext cx="2615613" cy="6561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Que tous  les étudiants s’engagent</a:t>
            </a:r>
          </a:p>
        </p:txBody>
      </p:sp>
      <p:sp>
        <p:nvSpPr>
          <p:cNvPr id="10" name="Ellipse 9">
            <a:extLst>
              <a:ext uri="{FF2B5EF4-FFF2-40B4-BE49-F238E27FC236}">
                <a16:creationId xmlns:a16="http://schemas.microsoft.com/office/drawing/2014/main" id="{78672FDE-A30D-A748-AFC4-4A13D4C68087}"/>
              </a:ext>
            </a:extLst>
          </p:cNvPr>
          <p:cNvSpPr/>
          <p:nvPr/>
        </p:nvSpPr>
        <p:spPr>
          <a:xfrm>
            <a:off x="5984564" y="3996819"/>
            <a:ext cx="2823060" cy="48084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Proposer des alternatives</a:t>
            </a:r>
          </a:p>
        </p:txBody>
      </p:sp>
      <p:sp>
        <p:nvSpPr>
          <p:cNvPr id="11" name="Ellipse 10">
            <a:extLst>
              <a:ext uri="{FF2B5EF4-FFF2-40B4-BE49-F238E27FC236}">
                <a16:creationId xmlns:a16="http://schemas.microsoft.com/office/drawing/2014/main" id="{963189A0-AE23-7545-9611-B72E53C94DBD}"/>
              </a:ext>
            </a:extLst>
          </p:cNvPr>
          <p:cNvSpPr/>
          <p:nvPr/>
        </p:nvSpPr>
        <p:spPr>
          <a:xfrm>
            <a:off x="2155203" y="4370049"/>
            <a:ext cx="2242490" cy="65343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Faire un plan A et prévoir un plan B</a:t>
            </a:r>
          </a:p>
        </p:txBody>
      </p:sp>
      <p:sp>
        <p:nvSpPr>
          <p:cNvPr id="12" name="Ellipse 11">
            <a:extLst>
              <a:ext uri="{FF2B5EF4-FFF2-40B4-BE49-F238E27FC236}">
                <a16:creationId xmlns:a16="http://schemas.microsoft.com/office/drawing/2014/main" id="{7B40F403-F1C5-1444-9A79-29F0BEAF334E}"/>
              </a:ext>
            </a:extLst>
          </p:cNvPr>
          <p:cNvSpPr/>
          <p:nvPr/>
        </p:nvSpPr>
        <p:spPr>
          <a:xfrm>
            <a:off x="1316899" y="2641455"/>
            <a:ext cx="2581580" cy="81247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Travailler la collaboration, l’entraide, le </a:t>
            </a:r>
            <a:r>
              <a:rPr lang="fr-FR" sz="1500" dirty="0" err="1">
                <a:solidFill>
                  <a:schemeClr val="tx1"/>
                </a:solidFill>
              </a:rPr>
              <a:t>fair</a:t>
            </a:r>
            <a:r>
              <a:rPr lang="fr-FR" sz="1500" dirty="0">
                <a:solidFill>
                  <a:schemeClr val="tx1"/>
                </a:solidFill>
              </a:rPr>
              <a:t> </a:t>
            </a:r>
            <a:r>
              <a:rPr lang="fr-FR" sz="1500" dirty="0" err="1">
                <a:solidFill>
                  <a:schemeClr val="tx1"/>
                </a:solidFill>
              </a:rPr>
              <a:t>play</a:t>
            </a:r>
            <a:endParaRPr lang="fr-FR" sz="1500" dirty="0">
              <a:solidFill>
                <a:schemeClr val="tx1"/>
              </a:solidFill>
            </a:endParaRPr>
          </a:p>
        </p:txBody>
      </p:sp>
      <p:cxnSp>
        <p:nvCxnSpPr>
          <p:cNvPr id="13" name="Connecteur droit avec flèche 12">
            <a:extLst>
              <a:ext uri="{FF2B5EF4-FFF2-40B4-BE49-F238E27FC236}">
                <a16:creationId xmlns:a16="http://schemas.microsoft.com/office/drawing/2014/main" id="{09B7B8C5-376F-F847-A116-E6E6EC01C343}"/>
              </a:ext>
            </a:extLst>
          </p:cNvPr>
          <p:cNvCxnSpPr>
            <a:cxnSpLocks/>
          </p:cNvCxnSpPr>
          <p:nvPr/>
        </p:nvCxnSpPr>
        <p:spPr>
          <a:xfrm>
            <a:off x="7033576" y="1965730"/>
            <a:ext cx="377190" cy="3666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79FCECE5-6C6E-304E-8DAC-228D2D0C1B2D}"/>
              </a:ext>
            </a:extLst>
          </p:cNvPr>
          <p:cNvCxnSpPr>
            <a:cxnSpLocks/>
          </p:cNvCxnSpPr>
          <p:nvPr/>
        </p:nvCxnSpPr>
        <p:spPr>
          <a:xfrm flipH="1" flipV="1">
            <a:off x="3781297" y="2183835"/>
            <a:ext cx="715469"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5C7D8706-E76F-5942-BE19-6F232F6B5A04}"/>
              </a:ext>
            </a:extLst>
          </p:cNvPr>
          <p:cNvCxnSpPr>
            <a:cxnSpLocks/>
          </p:cNvCxnSpPr>
          <p:nvPr/>
        </p:nvCxnSpPr>
        <p:spPr>
          <a:xfrm flipH="1">
            <a:off x="5597552" y="2367643"/>
            <a:ext cx="11459" cy="95029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107B4F0-E782-C24F-98EB-5CD9907D1884}"/>
              </a:ext>
            </a:extLst>
          </p:cNvPr>
          <p:cNvCxnSpPr>
            <a:cxnSpLocks/>
          </p:cNvCxnSpPr>
          <p:nvPr/>
        </p:nvCxnSpPr>
        <p:spPr>
          <a:xfrm>
            <a:off x="8515147" y="3220825"/>
            <a:ext cx="0" cy="8212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70161DAD-D72C-C14A-89BC-77AE7A2E1242}"/>
              </a:ext>
            </a:extLst>
          </p:cNvPr>
          <p:cNvCxnSpPr>
            <a:cxnSpLocks/>
          </p:cNvCxnSpPr>
          <p:nvPr/>
        </p:nvCxnSpPr>
        <p:spPr>
          <a:xfrm flipH="1">
            <a:off x="6086475" y="4522305"/>
            <a:ext cx="1097594" cy="80979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E77F8F7B-2B19-C742-BA2F-52A1659A71EA}"/>
              </a:ext>
            </a:extLst>
          </p:cNvPr>
          <p:cNvCxnSpPr>
            <a:cxnSpLocks/>
          </p:cNvCxnSpPr>
          <p:nvPr/>
        </p:nvCxnSpPr>
        <p:spPr>
          <a:xfrm>
            <a:off x="2759651" y="5023485"/>
            <a:ext cx="0" cy="43366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47CF835E-1FE0-4141-B421-382B4243A2A7}"/>
              </a:ext>
            </a:extLst>
          </p:cNvPr>
          <p:cNvCxnSpPr>
            <a:cxnSpLocks/>
          </p:cNvCxnSpPr>
          <p:nvPr/>
        </p:nvCxnSpPr>
        <p:spPr>
          <a:xfrm>
            <a:off x="3631662" y="2247000"/>
            <a:ext cx="1" cy="5320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C3D4246-1B66-0846-B347-CDE31F45C26C}"/>
              </a:ext>
            </a:extLst>
          </p:cNvPr>
          <p:cNvCxnSpPr>
            <a:cxnSpLocks/>
          </p:cNvCxnSpPr>
          <p:nvPr/>
        </p:nvCxnSpPr>
        <p:spPr>
          <a:xfrm flipH="1">
            <a:off x="3349052" y="2271901"/>
            <a:ext cx="1507137" cy="200155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27020F7C-A787-CB4A-B35F-A5479CE29893}"/>
              </a:ext>
            </a:extLst>
          </p:cNvPr>
          <p:cNvCxnSpPr>
            <a:cxnSpLocks/>
          </p:cNvCxnSpPr>
          <p:nvPr/>
        </p:nvCxnSpPr>
        <p:spPr>
          <a:xfrm>
            <a:off x="613827" y="2268478"/>
            <a:ext cx="2026634" cy="338937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95E5E8FE-4D1A-1B42-8E4C-8ECE35BA6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27" name="Titre 2">
            <a:extLst>
              <a:ext uri="{FF2B5EF4-FFF2-40B4-BE49-F238E27FC236}">
                <a16:creationId xmlns:a16="http://schemas.microsoft.com/office/drawing/2014/main" id="{2F38F3FE-95EE-C640-B0A9-69AADCD544A1}"/>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29" name="Image 28">
            <a:extLst>
              <a:ext uri="{FF2B5EF4-FFF2-40B4-BE49-F238E27FC236}">
                <a16:creationId xmlns:a16="http://schemas.microsoft.com/office/drawing/2014/main" id="{BE56DE93-0AA2-B749-B275-6108D708265C}"/>
              </a:ext>
            </a:extLst>
          </p:cNvPr>
          <p:cNvPicPr>
            <a:picLocks noChangeAspect="1"/>
          </p:cNvPicPr>
          <p:nvPr/>
        </p:nvPicPr>
        <p:blipFill>
          <a:blip r:embed="rId4"/>
          <a:stretch>
            <a:fillRect/>
          </a:stretch>
        </p:blipFill>
        <p:spPr>
          <a:xfrm>
            <a:off x="7877152" y="6350000"/>
            <a:ext cx="1130300" cy="508000"/>
          </a:xfrm>
          <a:prstGeom prst="rect">
            <a:avLst/>
          </a:prstGeom>
        </p:spPr>
      </p:pic>
      <p:sp>
        <p:nvSpPr>
          <p:cNvPr id="2" name="Espace réservé du numéro de diapositive 1">
            <a:extLst>
              <a:ext uri="{FF2B5EF4-FFF2-40B4-BE49-F238E27FC236}">
                <a16:creationId xmlns:a16="http://schemas.microsoft.com/office/drawing/2014/main" id="{4842DA7C-ED5F-4C43-9DF6-B1F401D28110}"/>
              </a:ext>
            </a:extLst>
          </p:cNvPr>
          <p:cNvSpPr>
            <a:spLocks noGrp="1"/>
          </p:cNvSpPr>
          <p:nvPr>
            <p:ph type="sldNum" sz="quarter" idx="12"/>
          </p:nvPr>
        </p:nvSpPr>
        <p:spPr/>
        <p:txBody>
          <a:bodyPr/>
          <a:lstStyle/>
          <a:p>
            <a:fld id="{FD87E9FA-F030-FB4A-925A-B70D8A0A246D}" type="slidenum">
              <a:rPr lang="fr-FR" smtClean="0">
                <a:solidFill>
                  <a:schemeClr val="tx2"/>
                </a:solidFill>
              </a:rPr>
              <a:t>14</a:t>
            </a:fld>
            <a:endParaRPr lang="fr-FR" dirty="0">
              <a:solidFill>
                <a:schemeClr val="tx2"/>
              </a:solidFill>
            </a:endParaRPr>
          </a:p>
        </p:txBody>
      </p:sp>
    </p:spTree>
    <p:extLst>
      <p:ext uri="{BB962C8B-B14F-4D97-AF65-F5344CB8AC3E}">
        <p14:creationId xmlns:p14="http://schemas.microsoft.com/office/powerpoint/2010/main" val="51599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32FB5-AC9B-B44F-9284-D95D3FC62374}"/>
              </a:ext>
            </a:extLst>
          </p:cNvPr>
          <p:cNvSpPr>
            <a:spLocks noGrp="1"/>
          </p:cNvSpPr>
          <p:nvPr>
            <p:ph type="title"/>
          </p:nvPr>
        </p:nvSpPr>
        <p:spPr>
          <a:xfrm>
            <a:off x="2566897" y="937910"/>
            <a:ext cx="2928502" cy="280362"/>
          </a:xfrm>
          <a:noFill/>
          <a:ln w="38100">
            <a:solidFill>
              <a:schemeClr val="tx1"/>
            </a:solidFill>
          </a:ln>
        </p:spPr>
        <p:txBody>
          <a:bodyPr>
            <a:normAutofit/>
          </a:bodyPr>
          <a:lstStyle/>
          <a:p>
            <a:r>
              <a:rPr lang="fr-FR" sz="900" dirty="0"/>
              <a:t>Processus de développement diachronique de Mathieu</a:t>
            </a:r>
          </a:p>
        </p:txBody>
      </p:sp>
      <p:sp>
        <p:nvSpPr>
          <p:cNvPr id="4" name="Ellipse 3">
            <a:extLst>
              <a:ext uri="{FF2B5EF4-FFF2-40B4-BE49-F238E27FC236}">
                <a16:creationId xmlns:a16="http://schemas.microsoft.com/office/drawing/2014/main" id="{682F0ADA-71EB-E542-87AC-DE7F592E1B60}"/>
              </a:ext>
            </a:extLst>
          </p:cNvPr>
          <p:cNvSpPr/>
          <p:nvPr/>
        </p:nvSpPr>
        <p:spPr>
          <a:xfrm>
            <a:off x="1735977" y="2450001"/>
            <a:ext cx="954419" cy="570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8" name="Ellipse 7">
            <a:extLst>
              <a:ext uri="{FF2B5EF4-FFF2-40B4-BE49-F238E27FC236}">
                <a16:creationId xmlns:a16="http://schemas.microsoft.com/office/drawing/2014/main" id="{1B323A0E-E53A-3D4D-9853-AB70EC70F35E}"/>
              </a:ext>
            </a:extLst>
          </p:cNvPr>
          <p:cNvSpPr/>
          <p:nvPr/>
        </p:nvSpPr>
        <p:spPr>
          <a:xfrm>
            <a:off x="1512455" y="1347148"/>
            <a:ext cx="839215" cy="3972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2" name="Ellipse 11">
            <a:extLst>
              <a:ext uri="{FF2B5EF4-FFF2-40B4-BE49-F238E27FC236}">
                <a16:creationId xmlns:a16="http://schemas.microsoft.com/office/drawing/2014/main" id="{16E2B3AA-11DB-AD46-AECC-087E11123D12}"/>
              </a:ext>
            </a:extLst>
          </p:cNvPr>
          <p:cNvSpPr/>
          <p:nvPr/>
        </p:nvSpPr>
        <p:spPr>
          <a:xfrm>
            <a:off x="1060950" y="4908713"/>
            <a:ext cx="753887" cy="461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en place en début de leçon</a:t>
            </a:r>
          </a:p>
        </p:txBody>
      </p:sp>
      <p:sp>
        <p:nvSpPr>
          <p:cNvPr id="20" name="Ellipse 19">
            <a:extLst>
              <a:ext uri="{FF2B5EF4-FFF2-40B4-BE49-F238E27FC236}">
                <a16:creationId xmlns:a16="http://schemas.microsoft.com/office/drawing/2014/main" id="{63C43C6C-EBE6-EF42-A593-827F399BA89A}"/>
              </a:ext>
            </a:extLst>
          </p:cNvPr>
          <p:cNvSpPr/>
          <p:nvPr/>
        </p:nvSpPr>
        <p:spPr>
          <a:xfrm>
            <a:off x="1131810" y="1777654"/>
            <a:ext cx="758719" cy="5293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s’engagent sans être supervisés</a:t>
            </a:r>
          </a:p>
        </p:txBody>
      </p:sp>
      <p:sp>
        <p:nvSpPr>
          <p:cNvPr id="21" name="Ellipse 20">
            <a:extLst>
              <a:ext uri="{FF2B5EF4-FFF2-40B4-BE49-F238E27FC236}">
                <a16:creationId xmlns:a16="http://schemas.microsoft.com/office/drawing/2014/main" id="{8645577F-F9F5-1F4F-949B-439CAB1DAAB7}"/>
              </a:ext>
            </a:extLst>
          </p:cNvPr>
          <p:cNvSpPr/>
          <p:nvPr/>
        </p:nvSpPr>
        <p:spPr>
          <a:xfrm>
            <a:off x="774520" y="2599012"/>
            <a:ext cx="961457" cy="45655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3" name="Ellipse 22">
            <a:extLst>
              <a:ext uri="{FF2B5EF4-FFF2-40B4-BE49-F238E27FC236}">
                <a16:creationId xmlns:a16="http://schemas.microsoft.com/office/drawing/2014/main" id="{2D6B6A3C-1564-724F-9D21-5E6345F40028}"/>
              </a:ext>
            </a:extLst>
          </p:cNvPr>
          <p:cNvSpPr/>
          <p:nvPr/>
        </p:nvSpPr>
        <p:spPr>
          <a:xfrm>
            <a:off x="4042418" y="1946693"/>
            <a:ext cx="1013241" cy="5549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4" name="Ellipse 23">
            <a:extLst>
              <a:ext uri="{FF2B5EF4-FFF2-40B4-BE49-F238E27FC236}">
                <a16:creationId xmlns:a16="http://schemas.microsoft.com/office/drawing/2014/main" id="{88514FB7-281F-6A47-9DA8-313DDF699EBD}"/>
              </a:ext>
            </a:extLst>
          </p:cNvPr>
          <p:cNvSpPr/>
          <p:nvPr/>
        </p:nvSpPr>
        <p:spPr>
          <a:xfrm>
            <a:off x="2672669" y="2480424"/>
            <a:ext cx="789993" cy="5461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25" name="Ellipse 24">
            <a:extLst>
              <a:ext uri="{FF2B5EF4-FFF2-40B4-BE49-F238E27FC236}">
                <a16:creationId xmlns:a16="http://schemas.microsoft.com/office/drawing/2014/main" id="{6F86C7AC-757B-8B41-BD7C-593D67A2A34D}"/>
              </a:ext>
            </a:extLst>
          </p:cNvPr>
          <p:cNvSpPr/>
          <p:nvPr/>
        </p:nvSpPr>
        <p:spPr>
          <a:xfrm>
            <a:off x="4010810" y="1344368"/>
            <a:ext cx="1035467" cy="5543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qui ne participent pas, ne dérangent pas</a:t>
            </a:r>
          </a:p>
        </p:txBody>
      </p:sp>
      <p:cxnSp>
        <p:nvCxnSpPr>
          <p:cNvPr id="27" name="Connecteur droit avec flèche 26">
            <a:extLst>
              <a:ext uri="{FF2B5EF4-FFF2-40B4-BE49-F238E27FC236}">
                <a16:creationId xmlns:a16="http://schemas.microsoft.com/office/drawing/2014/main" id="{82D46F76-E25B-6C47-9932-A7C7EB81A085}"/>
              </a:ext>
            </a:extLst>
          </p:cNvPr>
          <p:cNvCxnSpPr>
            <a:cxnSpLocks/>
          </p:cNvCxnSpPr>
          <p:nvPr/>
        </p:nvCxnSpPr>
        <p:spPr>
          <a:xfrm>
            <a:off x="-36971" y="3142059"/>
            <a:ext cx="9180971" cy="64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AF49C13-4E22-304B-BB80-40DDAA2FF3C3}"/>
              </a:ext>
            </a:extLst>
          </p:cNvPr>
          <p:cNvSpPr txBox="1"/>
          <p:nvPr/>
        </p:nvSpPr>
        <p:spPr>
          <a:xfrm>
            <a:off x="2734750" y="3160491"/>
            <a:ext cx="874173" cy="276999"/>
          </a:xfrm>
          <a:prstGeom prst="rect">
            <a:avLst/>
          </a:prstGeom>
          <a:noFill/>
          <a:ln w="3175">
            <a:noFill/>
          </a:ln>
        </p:spPr>
        <p:txBody>
          <a:bodyPr wrap="square" rtlCol="0">
            <a:spAutoFit/>
          </a:bodyPr>
          <a:lstStyle/>
          <a:p>
            <a:r>
              <a:rPr lang="fr-FR" sz="600" b="1" dirty="0"/>
              <a:t>Janvier 2017 (ACS) </a:t>
            </a:r>
          </a:p>
        </p:txBody>
      </p:sp>
      <p:sp>
        <p:nvSpPr>
          <p:cNvPr id="30" name="ZoneTexte 29">
            <a:extLst>
              <a:ext uri="{FF2B5EF4-FFF2-40B4-BE49-F238E27FC236}">
                <a16:creationId xmlns:a16="http://schemas.microsoft.com/office/drawing/2014/main" id="{11F48ADF-B753-BC48-BAA0-A3BDEB538D0D}"/>
              </a:ext>
            </a:extLst>
          </p:cNvPr>
          <p:cNvSpPr txBox="1"/>
          <p:nvPr/>
        </p:nvSpPr>
        <p:spPr>
          <a:xfrm>
            <a:off x="3937227" y="3184491"/>
            <a:ext cx="1086300" cy="184666"/>
          </a:xfrm>
          <a:prstGeom prst="rect">
            <a:avLst/>
          </a:prstGeom>
          <a:noFill/>
          <a:ln w="3175">
            <a:noFill/>
          </a:ln>
        </p:spPr>
        <p:txBody>
          <a:bodyPr wrap="square" rtlCol="0">
            <a:spAutoFit/>
          </a:bodyPr>
          <a:lstStyle/>
          <a:p>
            <a:r>
              <a:rPr lang="fr-FR" sz="600" b="1" dirty="0"/>
              <a:t>Début février 2017 (ACS)</a:t>
            </a:r>
          </a:p>
        </p:txBody>
      </p:sp>
      <p:sp>
        <p:nvSpPr>
          <p:cNvPr id="31" name="ZoneTexte 30">
            <a:extLst>
              <a:ext uri="{FF2B5EF4-FFF2-40B4-BE49-F238E27FC236}">
                <a16:creationId xmlns:a16="http://schemas.microsoft.com/office/drawing/2014/main" id="{98B13FF0-C8AD-B342-A6FF-57BFD564534F}"/>
              </a:ext>
            </a:extLst>
          </p:cNvPr>
          <p:cNvSpPr txBox="1"/>
          <p:nvPr/>
        </p:nvSpPr>
        <p:spPr>
          <a:xfrm>
            <a:off x="5057685" y="3177455"/>
            <a:ext cx="930658" cy="276999"/>
          </a:xfrm>
          <a:prstGeom prst="rect">
            <a:avLst/>
          </a:prstGeom>
          <a:noFill/>
          <a:ln w="3175">
            <a:noFill/>
          </a:ln>
        </p:spPr>
        <p:txBody>
          <a:bodyPr wrap="square" rtlCol="0">
            <a:spAutoFit/>
          </a:bodyPr>
          <a:lstStyle/>
          <a:p>
            <a:r>
              <a:rPr lang="fr-FR" sz="600" b="1" dirty="0"/>
              <a:t>Mi-février 2017 (ACS)</a:t>
            </a:r>
          </a:p>
        </p:txBody>
      </p:sp>
      <p:sp>
        <p:nvSpPr>
          <p:cNvPr id="32" name="Ellipse 31">
            <a:extLst>
              <a:ext uri="{FF2B5EF4-FFF2-40B4-BE49-F238E27FC236}">
                <a16:creationId xmlns:a16="http://schemas.microsoft.com/office/drawing/2014/main" id="{CE7A82F6-D9A6-AB46-B15F-1F1B32FE7792}"/>
              </a:ext>
            </a:extLst>
          </p:cNvPr>
          <p:cNvSpPr/>
          <p:nvPr/>
        </p:nvSpPr>
        <p:spPr>
          <a:xfrm>
            <a:off x="5029916" y="2426742"/>
            <a:ext cx="958427" cy="6066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qu’il y ait de la cohésion de classe</a:t>
            </a:r>
          </a:p>
        </p:txBody>
      </p:sp>
      <p:sp>
        <p:nvSpPr>
          <p:cNvPr id="34" name="Ellipse 33">
            <a:extLst>
              <a:ext uri="{FF2B5EF4-FFF2-40B4-BE49-F238E27FC236}">
                <a16:creationId xmlns:a16="http://schemas.microsoft.com/office/drawing/2014/main" id="{32ECD1FE-5A72-1B4B-8A35-26345F47AB6F}"/>
              </a:ext>
            </a:extLst>
          </p:cNvPr>
          <p:cNvSpPr/>
          <p:nvPr/>
        </p:nvSpPr>
        <p:spPr>
          <a:xfrm>
            <a:off x="1754300" y="5006870"/>
            <a:ext cx="876705" cy="46625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pendant que les élèves boivent</a:t>
            </a:r>
          </a:p>
        </p:txBody>
      </p:sp>
      <p:sp>
        <p:nvSpPr>
          <p:cNvPr id="37" name="Ellipse 36">
            <a:extLst>
              <a:ext uri="{FF2B5EF4-FFF2-40B4-BE49-F238E27FC236}">
                <a16:creationId xmlns:a16="http://schemas.microsoft.com/office/drawing/2014/main" id="{9286966B-6AC2-E14C-B4CD-D9DDA5BF1872}"/>
              </a:ext>
            </a:extLst>
          </p:cNvPr>
          <p:cNvSpPr/>
          <p:nvPr/>
        </p:nvSpPr>
        <p:spPr>
          <a:xfrm>
            <a:off x="1155456" y="3453448"/>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a:t>
            </a:r>
          </a:p>
        </p:txBody>
      </p:sp>
      <p:sp>
        <p:nvSpPr>
          <p:cNvPr id="41" name="ZoneTexte 40">
            <a:extLst>
              <a:ext uri="{FF2B5EF4-FFF2-40B4-BE49-F238E27FC236}">
                <a16:creationId xmlns:a16="http://schemas.microsoft.com/office/drawing/2014/main" id="{97843CEC-2990-654D-A27E-B167EB49CF6C}"/>
              </a:ext>
            </a:extLst>
          </p:cNvPr>
          <p:cNvSpPr txBox="1"/>
          <p:nvPr/>
        </p:nvSpPr>
        <p:spPr>
          <a:xfrm>
            <a:off x="1311626" y="3145087"/>
            <a:ext cx="852672" cy="276999"/>
          </a:xfrm>
          <a:prstGeom prst="rect">
            <a:avLst/>
          </a:prstGeom>
          <a:noFill/>
          <a:ln w="3175">
            <a:noFill/>
          </a:ln>
        </p:spPr>
        <p:txBody>
          <a:bodyPr wrap="square" rtlCol="0">
            <a:spAutoFit/>
          </a:bodyPr>
          <a:lstStyle/>
          <a:p>
            <a:r>
              <a:rPr lang="fr-FR" sz="600" b="1" dirty="0"/>
              <a:t>Octobre 2016 (ACS)</a:t>
            </a:r>
          </a:p>
        </p:txBody>
      </p:sp>
      <p:sp>
        <p:nvSpPr>
          <p:cNvPr id="43" name="Ellipse 42">
            <a:extLst>
              <a:ext uri="{FF2B5EF4-FFF2-40B4-BE49-F238E27FC236}">
                <a16:creationId xmlns:a16="http://schemas.microsoft.com/office/drawing/2014/main" id="{6724BCB4-E721-6F43-8061-BBC01454D28B}"/>
              </a:ext>
            </a:extLst>
          </p:cNvPr>
          <p:cNvSpPr/>
          <p:nvPr/>
        </p:nvSpPr>
        <p:spPr>
          <a:xfrm>
            <a:off x="2780815" y="4047062"/>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44" name="Ellipse 43">
            <a:extLst>
              <a:ext uri="{FF2B5EF4-FFF2-40B4-BE49-F238E27FC236}">
                <a16:creationId xmlns:a16="http://schemas.microsoft.com/office/drawing/2014/main" id="{EFD9B133-ACA8-7341-A404-CD5836EF1391}"/>
              </a:ext>
            </a:extLst>
          </p:cNvPr>
          <p:cNvSpPr/>
          <p:nvPr/>
        </p:nvSpPr>
        <p:spPr>
          <a:xfrm>
            <a:off x="1879798" y="3337591"/>
            <a:ext cx="49972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jouer les élèves</a:t>
            </a:r>
          </a:p>
        </p:txBody>
      </p:sp>
      <p:sp>
        <p:nvSpPr>
          <p:cNvPr id="45" name="Ellipse 44">
            <a:extLst>
              <a:ext uri="{FF2B5EF4-FFF2-40B4-BE49-F238E27FC236}">
                <a16:creationId xmlns:a16="http://schemas.microsoft.com/office/drawing/2014/main" id="{C647CBE0-05DC-F24A-A82A-0640FEEB4806}"/>
              </a:ext>
            </a:extLst>
          </p:cNvPr>
          <p:cNvSpPr/>
          <p:nvPr/>
        </p:nvSpPr>
        <p:spPr>
          <a:xfrm>
            <a:off x="2758374" y="3676621"/>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le jeu</a:t>
            </a:r>
          </a:p>
        </p:txBody>
      </p:sp>
      <p:sp>
        <p:nvSpPr>
          <p:cNvPr id="46" name="Ellipse 45">
            <a:extLst>
              <a:ext uri="{FF2B5EF4-FFF2-40B4-BE49-F238E27FC236}">
                <a16:creationId xmlns:a16="http://schemas.microsoft.com/office/drawing/2014/main" id="{6BDCDE3B-2BEF-C247-A555-651A4A3CD84C}"/>
              </a:ext>
            </a:extLst>
          </p:cNvPr>
          <p:cNvSpPr/>
          <p:nvPr/>
        </p:nvSpPr>
        <p:spPr>
          <a:xfrm>
            <a:off x="2819744" y="4406739"/>
            <a:ext cx="64040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a:t>
            </a:r>
          </a:p>
        </p:txBody>
      </p:sp>
      <p:sp>
        <p:nvSpPr>
          <p:cNvPr id="47" name="Ellipse 46">
            <a:extLst>
              <a:ext uri="{FF2B5EF4-FFF2-40B4-BE49-F238E27FC236}">
                <a16:creationId xmlns:a16="http://schemas.microsoft.com/office/drawing/2014/main" id="{7BD922FF-C874-CD42-8FDC-7D958932D062}"/>
              </a:ext>
            </a:extLst>
          </p:cNvPr>
          <p:cNvSpPr/>
          <p:nvPr/>
        </p:nvSpPr>
        <p:spPr>
          <a:xfrm>
            <a:off x="2748821" y="5602633"/>
            <a:ext cx="71133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Répéter plusieurs fois une consigne</a:t>
            </a:r>
          </a:p>
        </p:txBody>
      </p:sp>
      <p:sp>
        <p:nvSpPr>
          <p:cNvPr id="50" name="Ellipse 49">
            <a:extLst>
              <a:ext uri="{FF2B5EF4-FFF2-40B4-BE49-F238E27FC236}">
                <a16:creationId xmlns:a16="http://schemas.microsoft.com/office/drawing/2014/main" id="{F47C4A33-CEF2-F04E-8A99-E2D5C0D3ED92}"/>
              </a:ext>
            </a:extLst>
          </p:cNvPr>
          <p:cNvSpPr/>
          <p:nvPr/>
        </p:nvSpPr>
        <p:spPr>
          <a:xfrm>
            <a:off x="3885489" y="4694702"/>
            <a:ext cx="888924" cy="5419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Attendre que les élèves se taisent pour passer une consigne</a:t>
            </a:r>
          </a:p>
        </p:txBody>
      </p:sp>
      <p:sp>
        <p:nvSpPr>
          <p:cNvPr id="51" name="Ellipse 50">
            <a:extLst>
              <a:ext uri="{FF2B5EF4-FFF2-40B4-BE49-F238E27FC236}">
                <a16:creationId xmlns:a16="http://schemas.microsoft.com/office/drawing/2014/main" id="{53C7A062-F668-C747-8E1D-D75B357C55B6}"/>
              </a:ext>
            </a:extLst>
          </p:cNvPr>
          <p:cNvSpPr/>
          <p:nvPr/>
        </p:nvSpPr>
        <p:spPr>
          <a:xfrm>
            <a:off x="3914968" y="5327485"/>
            <a:ext cx="776708" cy="48916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par écrit toutes les transitions</a:t>
            </a:r>
          </a:p>
        </p:txBody>
      </p:sp>
      <p:sp>
        <p:nvSpPr>
          <p:cNvPr id="52" name="Ellipse 51">
            <a:extLst>
              <a:ext uri="{FF2B5EF4-FFF2-40B4-BE49-F238E27FC236}">
                <a16:creationId xmlns:a16="http://schemas.microsoft.com/office/drawing/2014/main" id="{F17CBCFB-E55A-5049-B8AA-49416B3BF9D4}"/>
              </a:ext>
            </a:extLst>
          </p:cNvPr>
          <p:cNvSpPr/>
          <p:nvPr/>
        </p:nvSpPr>
        <p:spPr>
          <a:xfrm>
            <a:off x="4922623" y="3338261"/>
            <a:ext cx="943895" cy="4676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53" name="Ellipse 52">
            <a:extLst>
              <a:ext uri="{FF2B5EF4-FFF2-40B4-BE49-F238E27FC236}">
                <a16:creationId xmlns:a16="http://schemas.microsoft.com/office/drawing/2014/main" id="{FC23ACD2-F368-F542-8844-9E5F5118E324}"/>
              </a:ext>
            </a:extLst>
          </p:cNvPr>
          <p:cNvSpPr/>
          <p:nvPr/>
        </p:nvSpPr>
        <p:spPr>
          <a:xfrm>
            <a:off x="4979742" y="5403254"/>
            <a:ext cx="810000" cy="52414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pour rebondir en cas d’imprévu</a:t>
            </a:r>
          </a:p>
        </p:txBody>
      </p:sp>
      <p:sp>
        <p:nvSpPr>
          <p:cNvPr id="54" name="Ellipse 53">
            <a:extLst>
              <a:ext uri="{FF2B5EF4-FFF2-40B4-BE49-F238E27FC236}">
                <a16:creationId xmlns:a16="http://schemas.microsoft.com/office/drawing/2014/main" id="{D1CB92BE-B94B-DF4B-8554-CFB1D9499FC3}"/>
              </a:ext>
            </a:extLst>
          </p:cNvPr>
          <p:cNvSpPr/>
          <p:nvPr/>
        </p:nvSpPr>
        <p:spPr>
          <a:xfrm>
            <a:off x="4968694" y="4236478"/>
            <a:ext cx="85217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 pour la relancer</a:t>
            </a:r>
          </a:p>
        </p:txBody>
      </p:sp>
      <p:sp>
        <p:nvSpPr>
          <p:cNvPr id="64" name="Ellipse 63">
            <a:extLst>
              <a:ext uri="{FF2B5EF4-FFF2-40B4-BE49-F238E27FC236}">
                <a16:creationId xmlns:a16="http://schemas.microsoft.com/office/drawing/2014/main" id="{03AF1E61-64DD-F04F-ACD3-B74BA51FCC2A}"/>
              </a:ext>
            </a:extLst>
          </p:cNvPr>
          <p:cNvSpPr/>
          <p:nvPr/>
        </p:nvSpPr>
        <p:spPr>
          <a:xfrm>
            <a:off x="3960348" y="3550027"/>
            <a:ext cx="776708" cy="5276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absents les élèves inaptes qui dérangent</a:t>
            </a:r>
          </a:p>
        </p:txBody>
      </p:sp>
      <p:sp>
        <p:nvSpPr>
          <p:cNvPr id="68" name="Ellipse 67">
            <a:extLst>
              <a:ext uri="{FF2B5EF4-FFF2-40B4-BE49-F238E27FC236}">
                <a16:creationId xmlns:a16="http://schemas.microsoft.com/office/drawing/2014/main" id="{7A52A768-C324-914C-9C21-180BEB8BA98F}"/>
              </a:ext>
            </a:extLst>
          </p:cNvPr>
          <p:cNvSpPr/>
          <p:nvPr/>
        </p:nvSpPr>
        <p:spPr>
          <a:xfrm>
            <a:off x="5097334" y="1803413"/>
            <a:ext cx="842864"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9" name="Ellipse 68">
            <a:extLst>
              <a:ext uri="{FF2B5EF4-FFF2-40B4-BE49-F238E27FC236}">
                <a16:creationId xmlns:a16="http://schemas.microsoft.com/office/drawing/2014/main" id="{4197799A-AB37-E746-9136-7BE71A91D46F}"/>
              </a:ext>
            </a:extLst>
          </p:cNvPr>
          <p:cNvSpPr/>
          <p:nvPr/>
        </p:nvSpPr>
        <p:spPr>
          <a:xfrm>
            <a:off x="2594329" y="1908846"/>
            <a:ext cx="701459" cy="5422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70" name="Ellipse 69">
            <a:extLst>
              <a:ext uri="{FF2B5EF4-FFF2-40B4-BE49-F238E27FC236}">
                <a16:creationId xmlns:a16="http://schemas.microsoft.com/office/drawing/2014/main" id="{9D6AD03B-0E69-AF42-909B-C3452A70D79C}"/>
              </a:ext>
            </a:extLst>
          </p:cNvPr>
          <p:cNvSpPr/>
          <p:nvPr/>
        </p:nvSpPr>
        <p:spPr>
          <a:xfrm>
            <a:off x="1890528" y="1803413"/>
            <a:ext cx="681096"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42" name="ZoneTexte 41">
            <a:extLst>
              <a:ext uri="{FF2B5EF4-FFF2-40B4-BE49-F238E27FC236}">
                <a16:creationId xmlns:a16="http://schemas.microsoft.com/office/drawing/2014/main" id="{C81970E9-F857-DA43-B10C-7EF2AEAE3996}"/>
              </a:ext>
            </a:extLst>
          </p:cNvPr>
          <p:cNvSpPr txBox="1"/>
          <p:nvPr/>
        </p:nvSpPr>
        <p:spPr>
          <a:xfrm>
            <a:off x="110180" y="3166556"/>
            <a:ext cx="881499" cy="276999"/>
          </a:xfrm>
          <a:prstGeom prst="rect">
            <a:avLst/>
          </a:prstGeom>
          <a:noFill/>
          <a:ln w="3175">
            <a:noFill/>
          </a:ln>
        </p:spPr>
        <p:txBody>
          <a:bodyPr wrap="square" rtlCol="0">
            <a:spAutoFit/>
          </a:bodyPr>
          <a:lstStyle/>
          <a:p>
            <a:r>
              <a:rPr lang="fr-FR" sz="600" b="1" dirty="0"/>
              <a:t>Septembre 2016 (EC)</a:t>
            </a:r>
          </a:p>
        </p:txBody>
      </p:sp>
      <p:sp>
        <p:nvSpPr>
          <p:cNvPr id="56" name="Ellipse 55">
            <a:extLst>
              <a:ext uri="{FF2B5EF4-FFF2-40B4-BE49-F238E27FC236}">
                <a16:creationId xmlns:a16="http://schemas.microsoft.com/office/drawing/2014/main" id="{0F62954C-3731-FE4F-9588-2CC5856C6FC0}"/>
              </a:ext>
            </a:extLst>
          </p:cNvPr>
          <p:cNvSpPr/>
          <p:nvPr/>
        </p:nvSpPr>
        <p:spPr>
          <a:xfrm>
            <a:off x="84761" y="5154581"/>
            <a:ext cx="563804" cy="3724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cycles courts</a:t>
            </a:r>
          </a:p>
        </p:txBody>
      </p:sp>
      <p:sp>
        <p:nvSpPr>
          <p:cNvPr id="57" name="Ellipse 56">
            <a:extLst>
              <a:ext uri="{FF2B5EF4-FFF2-40B4-BE49-F238E27FC236}">
                <a16:creationId xmlns:a16="http://schemas.microsoft.com/office/drawing/2014/main" id="{165B2FA9-CBB2-3E42-9FCA-431AEEEB3FD4}"/>
              </a:ext>
            </a:extLst>
          </p:cNvPr>
          <p:cNvSpPr/>
          <p:nvPr/>
        </p:nvSpPr>
        <p:spPr>
          <a:xfrm>
            <a:off x="40023" y="4164006"/>
            <a:ext cx="740203" cy="3219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Instaurer un cadre</a:t>
            </a:r>
          </a:p>
        </p:txBody>
      </p:sp>
      <p:sp>
        <p:nvSpPr>
          <p:cNvPr id="58" name="Ellipse 57">
            <a:extLst>
              <a:ext uri="{FF2B5EF4-FFF2-40B4-BE49-F238E27FC236}">
                <a16:creationId xmlns:a16="http://schemas.microsoft.com/office/drawing/2014/main" id="{C3BDD7BD-F207-BC46-BD79-89A0984C6704}"/>
              </a:ext>
            </a:extLst>
          </p:cNvPr>
          <p:cNvSpPr/>
          <p:nvPr/>
        </p:nvSpPr>
        <p:spPr>
          <a:xfrm>
            <a:off x="52655" y="559887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Se préparer le mieux possible</a:t>
            </a:r>
          </a:p>
        </p:txBody>
      </p:sp>
      <p:sp>
        <p:nvSpPr>
          <p:cNvPr id="60" name="Ellipse 59">
            <a:extLst>
              <a:ext uri="{FF2B5EF4-FFF2-40B4-BE49-F238E27FC236}">
                <a16:creationId xmlns:a16="http://schemas.microsoft.com/office/drawing/2014/main" id="{DAE6FE45-21E2-654A-B408-E36AAB0618DD}"/>
              </a:ext>
            </a:extLst>
          </p:cNvPr>
          <p:cNvSpPr/>
          <p:nvPr/>
        </p:nvSpPr>
        <p:spPr>
          <a:xfrm>
            <a:off x="121101" y="1908846"/>
            <a:ext cx="842216"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61" name="Ellipse 60">
            <a:extLst>
              <a:ext uri="{FF2B5EF4-FFF2-40B4-BE49-F238E27FC236}">
                <a16:creationId xmlns:a16="http://schemas.microsoft.com/office/drawing/2014/main" id="{3D00EA00-27DC-3E46-B73A-ABB5C64175C1}"/>
              </a:ext>
            </a:extLst>
          </p:cNvPr>
          <p:cNvSpPr/>
          <p:nvPr/>
        </p:nvSpPr>
        <p:spPr>
          <a:xfrm>
            <a:off x="-1992" y="4557768"/>
            <a:ext cx="795812" cy="4689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aux élèves de s’applaudir eux-mêmes</a:t>
            </a:r>
          </a:p>
        </p:txBody>
      </p:sp>
      <p:sp>
        <p:nvSpPr>
          <p:cNvPr id="63" name="Ellipse 62">
            <a:extLst>
              <a:ext uri="{FF2B5EF4-FFF2-40B4-BE49-F238E27FC236}">
                <a16:creationId xmlns:a16="http://schemas.microsoft.com/office/drawing/2014/main" id="{CCC261EA-6C0A-9D42-AAFD-DABDE70041A3}"/>
              </a:ext>
            </a:extLst>
          </p:cNvPr>
          <p:cNvSpPr/>
          <p:nvPr/>
        </p:nvSpPr>
        <p:spPr>
          <a:xfrm>
            <a:off x="105786" y="1280656"/>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65" name="Ellipse 64">
            <a:extLst>
              <a:ext uri="{FF2B5EF4-FFF2-40B4-BE49-F238E27FC236}">
                <a16:creationId xmlns:a16="http://schemas.microsoft.com/office/drawing/2014/main" id="{23164666-F7D3-FC49-9A97-E6050D8C0D9F}"/>
              </a:ext>
            </a:extLst>
          </p:cNvPr>
          <p:cNvSpPr/>
          <p:nvPr/>
        </p:nvSpPr>
        <p:spPr>
          <a:xfrm>
            <a:off x="25812" y="359856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Préparer son matériel à l’avance</a:t>
            </a:r>
          </a:p>
        </p:txBody>
      </p:sp>
      <p:sp>
        <p:nvSpPr>
          <p:cNvPr id="66" name="Ellipse 65">
            <a:extLst>
              <a:ext uri="{FF2B5EF4-FFF2-40B4-BE49-F238E27FC236}">
                <a16:creationId xmlns:a16="http://schemas.microsoft.com/office/drawing/2014/main" id="{D5B19553-962C-E042-808A-CD32F22D7123}"/>
              </a:ext>
            </a:extLst>
          </p:cNvPr>
          <p:cNvSpPr/>
          <p:nvPr/>
        </p:nvSpPr>
        <p:spPr>
          <a:xfrm>
            <a:off x="5982871" y="183780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7" name="ZoneTexte 66">
            <a:extLst>
              <a:ext uri="{FF2B5EF4-FFF2-40B4-BE49-F238E27FC236}">
                <a16:creationId xmlns:a16="http://schemas.microsoft.com/office/drawing/2014/main" id="{76A82078-E2FF-9641-B47F-C74F9BEF23FD}"/>
              </a:ext>
            </a:extLst>
          </p:cNvPr>
          <p:cNvSpPr txBox="1"/>
          <p:nvPr/>
        </p:nvSpPr>
        <p:spPr>
          <a:xfrm>
            <a:off x="6108741" y="3171352"/>
            <a:ext cx="722741" cy="276999"/>
          </a:xfrm>
          <a:prstGeom prst="rect">
            <a:avLst/>
          </a:prstGeom>
          <a:noFill/>
          <a:ln w="3175">
            <a:noFill/>
          </a:ln>
        </p:spPr>
        <p:txBody>
          <a:bodyPr wrap="square" rtlCol="0">
            <a:spAutoFit/>
          </a:bodyPr>
          <a:lstStyle/>
          <a:p>
            <a:r>
              <a:rPr lang="fr-FR" sz="600" b="1" dirty="0"/>
              <a:t>Avril 2017 (ACC)</a:t>
            </a:r>
          </a:p>
        </p:txBody>
      </p:sp>
      <p:sp>
        <p:nvSpPr>
          <p:cNvPr id="73" name="Ellipse 72">
            <a:extLst>
              <a:ext uri="{FF2B5EF4-FFF2-40B4-BE49-F238E27FC236}">
                <a16:creationId xmlns:a16="http://schemas.microsoft.com/office/drawing/2014/main" id="{1CDCA8F5-6A94-2043-A11D-658D463441C7}"/>
              </a:ext>
            </a:extLst>
          </p:cNvPr>
          <p:cNvSpPr/>
          <p:nvPr/>
        </p:nvSpPr>
        <p:spPr>
          <a:xfrm>
            <a:off x="5988343" y="2440885"/>
            <a:ext cx="952955" cy="610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aient une cohésion de classe, que tous s’encouragent</a:t>
            </a:r>
          </a:p>
        </p:txBody>
      </p:sp>
      <p:sp>
        <p:nvSpPr>
          <p:cNvPr id="74" name="Ellipse 73">
            <a:extLst>
              <a:ext uri="{FF2B5EF4-FFF2-40B4-BE49-F238E27FC236}">
                <a16:creationId xmlns:a16="http://schemas.microsoft.com/office/drawing/2014/main" id="{56D7DFB7-7D26-924D-B518-9F2C280F19F1}"/>
              </a:ext>
            </a:extLst>
          </p:cNvPr>
          <p:cNvSpPr/>
          <p:nvPr/>
        </p:nvSpPr>
        <p:spPr>
          <a:xfrm>
            <a:off x="6084630" y="4077700"/>
            <a:ext cx="677186" cy="4897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une mise en train ludique</a:t>
            </a:r>
          </a:p>
        </p:txBody>
      </p:sp>
      <p:sp>
        <p:nvSpPr>
          <p:cNvPr id="75" name="Ellipse 74">
            <a:extLst>
              <a:ext uri="{FF2B5EF4-FFF2-40B4-BE49-F238E27FC236}">
                <a16:creationId xmlns:a16="http://schemas.microsoft.com/office/drawing/2014/main" id="{02B3ACB9-7736-D04D-83D9-38C555BB4FEA}"/>
              </a:ext>
            </a:extLst>
          </p:cNvPr>
          <p:cNvSpPr/>
          <p:nvPr/>
        </p:nvSpPr>
        <p:spPr>
          <a:xfrm>
            <a:off x="6083346" y="4578517"/>
            <a:ext cx="668062" cy="4810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groupes à niveaux maqués</a:t>
            </a:r>
          </a:p>
        </p:txBody>
      </p:sp>
      <p:sp>
        <p:nvSpPr>
          <p:cNvPr id="76" name="Ellipse 75">
            <a:extLst>
              <a:ext uri="{FF2B5EF4-FFF2-40B4-BE49-F238E27FC236}">
                <a16:creationId xmlns:a16="http://schemas.microsoft.com/office/drawing/2014/main" id="{1F7FB22C-DCAB-C24B-974B-F24560AB368C}"/>
              </a:ext>
            </a:extLst>
          </p:cNvPr>
          <p:cNvSpPr/>
          <p:nvPr/>
        </p:nvSpPr>
        <p:spPr>
          <a:xfrm>
            <a:off x="5857363" y="134436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77" name="Ellipse 76">
            <a:extLst>
              <a:ext uri="{FF2B5EF4-FFF2-40B4-BE49-F238E27FC236}">
                <a16:creationId xmlns:a16="http://schemas.microsoft.com/office/drawing/2014/main" id="{2EE29914-3EFF-6246-AFA9-BE17EAB43F4A}"/>
              </a:ext>
            </a:extLst>
          </p:cNvPr>
          <p:cNvSpPr/>
          <p:nvPr/>
        </p:nvSpPr>
        <p:spPr>
          <a:xfrm>
            <a:off x="6026605" y="5327485"/>
            <a:ext cx="914693" cy="59991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(prévoir trop plutôt que pas assez)</a:t>
            </a:r>
          </a:p>
        </p:txBody>
      </p:sp>
      <p:sp>
        <p:nvSpPr>
          <p:cNvPr id="78" name="Ellipse 77">
            <a:extLst>
              <a:ext uri="{FF2B5EF4-FFF2-40B4-BE49-F238E27FC236}">
                <a16:creationId xmlns:a16="http://schemas.microsoft.com/office/drawing/2014/main" id="{8D39A1EF-5D0E-514C-91E3-AA1E1F6E15F8}"/>
              </a:ext>
            </a:extLst>
          </p:cNvPr>
          <p:cNvSpPr/>
          <p:nvPr/>
        </p:nvSpPr>
        <p:spPr>
          <a:xfrm>
            <a:off x="6026605" y="3373461"/>
            <a:ext cx="816290" cy="6585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Avoir des exigences raisonnables afin de ne pas être déçu</a:t>
            </a:r>
          </a:p>
        </p:txBody>
      </p:sp>
      <p:sp>
        <p:nvSpPr>
          <p:cNvPr id="79" name="Ellipse 78">
            <a:extLst>
              <a:ext uri="{FF2B5EF4-FFF2-40B4-BE49-F238E27FC236}">
                <a16:creationId xmlns:a16="http://schemas.microsoft.com/office/drawing/2014/main" id="{9B0979D7-3F2E-1E41-B06A-3D10D571E4EC}"/>
              </a:ext>
            </a:extLst>
          </p:cNvPr>
          <p:cNvSpPr/>
          <p:nvPr/>
        </p:nvSpPr>
        <p:spPr>
          <a:xfrm>
            <a:off x="1721186" y="3719519"/>
            <a:ext cx="842637" cy="34301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80" name="Ellipse 79">
            <a:extLst>
              <a:ext uri="{FF2B5EF4-FFF2-40B4-BE49-F238E27FC236}">
                <a16:creationId xmlns:a16="http://schemas.microsoft.com/office/drawing/2014/main" id="{01FDE926-1571-3E41-BF9E-548F434EA41E}"/>
              </a:ext>
            </a:extLst>
          </p:cNvPr>
          <p:cNvSpPr/>
          <p:nvPr/>
        </p:nvSpPr>
        <p:spPr>
          <a:xfrm>
            <a:off x="1008617" y="5429827"/>
            <a:ext cx="699608" cy="54006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à 2-3 élèves de mettre en place le filet</a:t>
            </a:r>
          </a:p>
        </p:txBody>
      </p:sp>
      <p:sp>
        <p:nvSpPr>
          <p:cNvPr id="81" name="Ellipse 80">
            <a:extLst>
              <a:ext uri="{FF2B5EF4-FFF2-40B4-BE49-F238E27FC236}">
                <a16:creationId xmlns:a16="http://schemas.microsoft.com/office/drawing/2014/main" id="{F9C8FE9B-66F9-0940-94AD-68FD06538A67}"/>
              </a:ext>
            </a:extLst>
          </p:cNvPr>
          <p:cNvSpPr/>
          <p:nvPr/>
        </p:nvSpPr>
        <p:spPr>
          <a:xfrm>
            <a:off x="1640959" y="5489382"/>
            <a:ext cx="946340" cy="4766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Laisser les élèves gérer la mise en place du filet en se répartissant les tâches</a:t>
            </a:r>
          </a:p>
        </p:txBody>
      </p:sp>
      <p:sp>
        <p:nvSpPr>
          <p:cNvPr id="82" name="Ellipse 81">
            <a:extLst>
              <a:ext uri="{FF2B5EF4-FFF2-40B4-BE49-F238E27FC236}">
                <a16:creationId xmlns:a16="http://schemas.microsoft.com/office/drawing/2014/main" id="{DB4AEB14-1021-F94D-ACEB-AF67CE9731E1}"/>
              </a:ext>
            </a:extLst>
          </p:cNvPr>
          <p:cNvSpPr/>
          <p:nvPr/>
        </p:nvSpPr>
        <p:spPr>
          <a:xfrm>
            <a:off x="1774588" y="4656185"/>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83" name="Ellipse 82">
            <a:extLst>
              <a:ext uri="{FF2B5EF4-FFF2-40B4-BE49-F238E27FC236}">
                <a16:creationId xmlns:a16="http://schemas.microsoft.com/office/drawing/2014/main" id="{4C112A53-1920-7E40-9ED5-A5BC2833C4E0}"/>
              </a:ext>
            </a:extLst>
          </p:cNvPr>
          <p:cNvSpPr/>
          <p:nvPr/>
        </p:nvSpPr>
        <p:spPr>
          <a:xfrm>
            <a:off x="1009936" y="3927888"/>
            <a:ext cx="916799" cy="4403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Parler après la leçon avec les élèves à problèmes disciplinaires</a:t>
            </a:r>
          </a:p>
        </p:txBody>
      </p:sp>
      <p:sp>
        <p:nvSpPr>
          <p:cNvPr id="84" name="Ellipse 83">
            <a:extLst>
              <a:ext uri="{FF2B5EF4-FFF2-40B4-BE49-F238E27FC236}">
                <a16:creationId xmlns:a16="http://schemas.microsoft.com/office/drawing/2014/main" id="{1B917AC9-223F-B04C-987E-B8D646FCB97C}"/>
              </a:ext>
            </a:extLst>
          </p:cNvPr>
          <p:cNvSpPr/>
          <p:nvPr/>
        </p:nvSpPr>
        <p:spPr>
          <a:xfrm>
            <a:off x="928219" y="4417675"/>
            <a:ext cx="1005134" cy="43128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plus sec dès le début quand les étudiants se comportent mal</a:t>
            </a:r>
          </a:p>
        </p:txBody>
      </p:sp>
      <p:sp>
        <p:nvSpPr>
          <p:cNvPr id="85" name="Ellipse 84">
            <a:extLst>
              <a:ext uri="{FF2B5EF4-FFF2-40B4-BE49-F238E27FC236}">
                <a16:creationId xmlns:a16="http://schemas.microsoft.com/office/drawing/2014/main" id="{9BC0A5EC-9BC2-9842-BC5B-DEF801E4935F}"/>
              </a:ext>
            </a:extLst>
          </p:cNvPr>
          <p:cNvSpPr/>
          <p:nvPr/>
        </p:nvSpPr>
        <p:spPr>
          <a:xfrm>
            <a:off x="1774588" y="4150027"/>
            <a:ext cx="791225" cy="45333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plusieurs thèmes dans un seul cours</a:t>
            </a:r>
          </a:p>
        </p:txBody>
      </p:sp>
      <p:sp>
        <p:nvSpPr>
          <p:cNvPr id="86" name="Ellipse 85">
            <a:extLst>
              <a:ext uri="{FF2B5EF4-FFF2-40B4-BE49-F238E27FC236}">
                <a16:creationId xmlns:a16="http://schemas.microsoft.com/office/drawing/2014/main" id="{8E0FB271-0BB1-7E48-A50A-88308442DCE8}"/>
              </a:ext>
            </a:extLst>
          </p:cNvPr>
          <p:cNvSpPr/>
          <p:nvPr/>
        </p:nvSpPr>
        <p:spPr>
          <a:xfrm>
            <a:off x="2597694" y="1494447"/>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progressent</a:t>
            </a:r>
          </a:p>
        </p:txBody>
      </p:sp>
      <p:sp>
        <p:nvSpPr>
          <p:cNvPr id="88" name="Ellipse 87">
            <a:extLst>
              <a:ext uri="{FF2B5EF4-FFF2-40B4-BE49-F238E27FC236}">
                <a16:creationId xmlns:a16="http://schemas.microsoft.com/office/drawing/2014/main" id="{16F167DF-B9DF-4647-97DB-C4AA19043CEC}"/>
              </a:ext>
            </a:extLst>
          </p:cNvPr>
          <p:cNvSpPr/>
          <p:nvPr/>
        </p:nvSpPr>
        <p:spPr>
          <a:xfrm>
            <a:off x="2723034" y="3290759"/>
            <a:ext cx="102296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89" name="Ellipse 88">
            <a:extLst>
              <a:ext uri="{FF2B5EF4-FFF2-40B4-BE49-F238E27FC236}">
                <a16:creationId xmlns:a16="http://schemas.microsoft.com/office/drawing/2014/main" id="{20970AEA-D8C2-F74E-BCD7-71CFDB8EF9E6}"/>
              </a:ext>
            </a:extLst>
          </p:cNvPr>
          <p:cNvSpPr/>
          <p:nvPr/>
        </p:nvSpPr>
        <p:spPr>
          <a:xfrm>
            <a:off x="2767279" y="5198568"/>
            <a:ext cx="828272"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Lancer la classe dans l’activité, puis participer</a:t>
            </a:r>
          </a:p>
        </p:txBody>
      </p:sp>
      <p:sp>
        <p:nvSpPr>
          <p:cNvPr id="91" name="Ellipse 90">
            <a:extLst>
              <a:ext uri="{FF2B5EF4-FFF2-40B4-BE49-F238E27FC236}">
                <a16:creationId xmlns:a16="http://schemas.microsoft.com/office/drawing/2014/main" id="{F191F2C9-C2DF-2049-B908-855F2A734C9A}"/>
              </a:ext>
            </a:extLst>
          </p:cNvPr>
          <p:cNvSpPr/>
          <p:nvPr/>
        </p:nvSpPr>
        <p:spPr>
          <a:xfrm>
            <a:off x="3186195" y="1704878"/>
            <a:ext cx="836855"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92" name="Ellipse 91">
            <a:extLst>
              <a:ext uri="{FF2B5EF4-FFF2-40B4-BE49-F238E27FC236}">
                <a16:creationId xmlns:a16="http://schemas.microsoft.com/office/drawing/2014/main" id="{B512D487-FDD6-4C49-AFCF-5AE245E2E27F}"/>
              </a:ext>
            </a:extLst>
          </p:cNvPr>
          <p:cNvSpPr/>
          <p:nvPr/>
        </p:nvSpPr>
        <p:spPr>
          <a:xfrm>
            <a:off x="3208087" y="2132211"/>
            <a:ext cx="921543" cy="54154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93" name="Ellipse 92">
            <a:extLst>
              <a:ext uri="{FF2B5EF4-FFF2-40B4-BE49-F238E27FC236}">
                <a16:creationId xmlns:a16="http://schemas.microsoft.com/office/drawing/2014/main" id="{D981833D-5A7D-DE46-A9E5-431FD119047B}"/>
              </a:ext>
            </a:extLst>
          </p:cNvPr>
          <p:cNvSpPr/>
          <p:nvPr/>
        </p:nvSpPr>
        <p:spPr>
          <a:xfrm>
            <a:off x="2770966" y="4714605"/>
            <a:ext cx="745766" cy="50216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la compétition</a:t>
            </a:r>
          </a:p>
        </p:txBody>
      </p:sp>
      <p:sp>
        <p:nvSpPr>
          <p:cNvPr id="94" name="Ellipse 93">
            <a:extLst>
              <a:ext uri="{FF2B5EF4-FFF2-40B4-BE49-F238E27FC236}">
                <a16:creationId xmlns:a16="http://schemas.microsoft.com/office/drawing/2014/main" id="{4333B57C-435B-8542-96C6-C8C63B4C8B07}"/>
              </a:ext>
            </a:extLst>
          </p:cNvPr>
          <p:cNvSpPr/>
          <p:nvPr/>
        </p:nvSpPr>
        <p:spPr>
          <a:xfrm>
            <a:off x="5007713" y="4622677"/>
            <a:ext cx="84965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des alternatives</a:t>
            </a:r>
          </a:p>
        </p:txBody>
      </p:sp>
      <p:sp>
        <p:nvSpPr>
          <p:cNvPr id="96" name="Ellipse 95">
            <a:extLst>
              <a:ext uri="{FF2B5EF4-FFF2-40B4-BE49-F238E27FC236}">
                <a16:creationId xmlns:a16="http://schemas.microsoft.com/office/drawing/2014/main" id="{173469B8-2010-A84D-9D26-C09099930C97}"/>
              </a:ext>
            </a:extLst>
          </p:cNvPr>
          <p:cNvSpPr/>
          <p:nvPr/>
        </p:nvSpPr>
        <p:spPr>
          <a:xfrm>
            <a:off x="4980714" y="5036252"/>
            <a:ext cx="896332" cy="36063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un plan A et prévoir un plan B</a:t>
            </a:r>
          </a:p>
        </p:txBody>
      </p:sp>
      <p:sp>
        <p:nvSpPr>
          <p:cNvPr id="97" name="Ellipse 96">
            <a:extLst>
              <a:ext uri="{FF2B5EF4-FFF2-40B4-BE49-F238E27FC236}">
                <a16:creationId xmlns:a16="http://schemas.microsoft.com/office/drawing/2014/main" id="{AD2E8862-9528-8340-BBED-EDF50FA71FA2}"/>
              </a:ext>
            </a:extLst>
          </p:cNvPr>
          <p:cNvSpPr/>
          <p:nvPr/>
        </p:nvSpPr>
        <p:spPr>
          <a:xfrm>
            <a:off x="4979742" y="3842136"/>
            <a:ext cx="833977" cy="38579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71" name="Ellipse 70">
            <a:extLst>
              <a:ext uri="{FF2B5EF4-FFF2-40B4-BE49-F238E27FC236}">
                <a16:creationId xmlns:a16="http://schemas.microsoft.com/office/drawing/2014/main" id="{25CBA14D-6012-A04F-AC8F-3C23AAEB88AA}"/>
              </a:ext>
            </a:extLst>
          </p:cNvPr>
          <p:cNvSpPr/>
          <p:nvPr/>
        </p:nvSpPr>
        <p:spPr>
          <a:xfrm>
            <a:off x="4018681" y="2556968"/>
            <a:ext cx="1004847" cy="4406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72" name="Ellipse 71">
            <a:extLst>
              <a:ext uri="{FF2B5EF4-FFF2-40B4-BE49-F238E27FC236}">
                <a16:creationId xmlns:a16="http://schemas.microsoft.com/office/drawing/2014/main" id="{9686B513-872F-E741-A407-4C5EEACD2AAD}"/>
              </a:ext>
            </a:extLst>
          </p:cNvPr>
          <p:cNvSpPr/>
          <p:nvPr/>
        </p:nvSpPr>
        <p:spPr>
          <a:xfrm>
            <a:off x="3897293" y="4126504"/>
            <a:ext cx="776708" cy="5361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Rassembler les étudiants</a:t>
            </a:r>
          </a:p>
        </p:txBody>
      </p:sp>
      <p:sp>
        <p:nvSpPr>
          <p:cNvPr id="95" name="ZoneTexte 94">
            <a:extLst>
              <a:ext uri="{FF2B5EF4-FFF2-40B4-BE49-F238E27FC236}">
                <a16:creationId xmlns:a16="http://schemas.microsoft.com/office/drawing/2014/main" id="{9DB4A45B-9D0D-1449-82B6-2781FBF05EB5}"/>
              </a:ext>
            </a:extLst>
          </p:cNvPr>
          <p:cNvSpPr txBox="1"/>
          <p:nvPr/>
        </p:nvSpPr>
        <p:spPr>
          <a:xfrm>
            <a:off x="7071634" y="3132953"/>
            <a:ext cx="722741" cy="184666"/>
          </a:xfrm>
          <a:prstGeom prst="rect">
            <a:avLst/>
          </a:prstGeom>
          <a:noFill/>
          <a:ln w="3175">
            <a:noFill/>
          </a:ln>
        </p:spPr>
        <p:txBody>
          <a:bodyPr wrap="square" rtlCol="0">
            <a:spAutoFit/>
          </a:bodyPr>
          <a:lstStyle/>
          <a:p>
            <a:r>
              <a:rPr lang="fr-FR" sz="600" b="1" dirty="0"/>
              <a:t>Début juin (IS)</a:t>
            </a:r>
          </a:p>
        </p:txBody>
      </p:sp>
      <p:sp>
        <p:nvSpPr>
          <p:cNvPr id="98" name="ZoneTexte 97">
            <a:extLst>
              <a:ext uri="{FF2B5EF4-FFF2-40B4-BE49-F238E27FC236}">
                <a16:creationId xmlns:a16="http://schemas.microsoft.com/office/drawing/2014/main" id="{DDC1E2F5-ECCB-4041-8510-6A30F3367D66}"/>
              </a:ext>
            </a:extLst>
          </p:cNvPr>
          <p:cNvSpPr txBox="1"/>
          <p:nvPr/>
        </p:nvSpPr>
        <p:spPr>
          <a:xfrm>
            <a:off x="8197962" y="3151513"/>
            <a:ext cx="722741" cy="184666"/>
          </a:xfrm>
          <a:prstGeom prst="rect">
            <a:avLst/>
          </a:prstGeom>
          <a:noFill/>
          <a:ln w="3175">
            <a:noFill/>
          </a:ln>
        </p:spPr>
        <p:txBody>
          <a:bodyPr wrap="square" rtlCol="0">
            <a:spAutoFit/>
          </a:bodyPr>
          <a:lstStyle/>
          <a:p>
            <a:r>
              <a:rPr lang="fr-FR" sz="600" b="1" dirty="0"/>
              <a:t>Fin juin (RC)</a:t>
            </a:r>
          </a:p>
        </p:txBody>
      </p:sp>
      <p:sp>
        <p:nvSpPr>
          <p:cNvPr id="101" name="Ellipse 100">
            <a:extLst>
              <a:ext uri="{FF2B5EF4-FFF2-40B4-BE49-F238E27FC236}">
                <a16:creationId xmlns:a16="http://schemas.microsoft.com/office/drawing/2014/main" id="{E6711B45-3781-074E-93F3-D0A73FC2491C}"/>
              </a:ext>
            </a:extLst>
          </p:cNvPr>
          <p:cNvSpPr/>
          <p:nvPr/>
        </p:nvSpPr>
        <p:spPr>
          <a:xfrm>
            <a:off x="6847167" y="1348411"/>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4" name="Ellipse 103">
            <a:extLst>
              <a:ext uri="{FF2B5EF4-FFF2-40B4-BE49-F238E27FC236}">
                <a16:creationId xmlns:a16="http://schemas.microsoft.com/office/drawing/2014/main" id="{5CCCDBEE-AA45-8543-8812-A28F924EF8BB}"/>
              </a:ext>
            </a:extLst>
          </p:cNvPr>
          <p:cNvSpPr/>
          <p:nvPr/>
        </p:nvSpPr>
        <p:spPr>
          <a:xfrm>
            <a:off x="6907901" y="1821632"/>
            <a:ext cx="810523"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5" name="Ellipse 104">
            <a:extLst>
              <a:ext uri="{FF2B5EF4-FFF2-40B4-BE49-F238E27FC236}">
                <a16:creationId xmlns:a16="http://schemas.microsoft.com/office/drawing/2014/main" id="{FE5FDA91-778C-1940-A76C-0C015882010A}"/>
              </a:ext>
            </a:extLst>
          </p:cNvPr>
          <p:cNvSpPr/>
          <p:nvPr/>
        </p:nvSpPr>
        <p:spPr>
          <a:xfrm>
            <a:off x="8091309" y="209693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6" name="Ellipse 105">
            <a:extLst>
              <a:ext uri="{FF2B5EF4-FFF2-40B4-BE49-F238E27FC236}">
                <a16:creationId xmlns:a16="http://schemas.microsoft.com/office/drawing/2014/main" id="{D83DC051-D066-6340-82F0-15B0DA1F31E2}"/>
              </a:ext>
            </a:extLst>
          </p:cNvPr>
          <p:cNvSpPr/>
          <p:nvPr/>
        </p:nvSpPr>
        <p:spPr>
          <a:xfrm>
            <a:off x="8071356" y="246955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7" name="Ellipse 106">
            <a:extLst>
              <a:ext uri="{FF2B5EF4-FFF2-40B4-BE49-F238E27FC236}">
                <a16:creationId xmlns:a16="http://schemas.microsoft.com/office/drawing/2014/main" id="{E37C573A-2FE2-2E47-9AC8-1D3198FE27DF}"/>
              </a:ext>
            </a:extLst>
          </p:cNvPr>
          <p:cNvSpPr/>
          <p:nvPr/>
        </p:nvSpPr>
        <p:spPr>
          <a:xfrm>
            <a:off x="8071356" y="154655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08" name="Ellipse 107">
            <a:extLst>
              <a:ext uri="{FF2B5EF4-FFF2-40B4-BE49-F238E27FC236}">
                <a16:creationId xmlns:a16="http://schemas.microsoft.com/office/drawing/2014/main" id="{E4A4091C-7C47-1043-8618-D0DB1FB1F37B}"/>
              </a:ext>
            </a:extLst>
          </p:cNvPr>
          <p:cNvSpPr/>
          <p:nvPr/>
        </p:nvSpPr>
        <p:spPr>
          <a:xfrm>
            <a:off x="7970888" y="102750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s’entendent bien</a:t>
            </a:r>
          </a:p>
        </p:txBody>
      </p:sp>
      <p:sp>
        <p:nvSpPr>
          <p:cNvPr id="109" name="Espace réservé du contenu 3">
            <a:extLst>
              <a:ext uri="{FF2B5EF4-FFF2-40B4-BE49-F238E27FC236}">
                <a16:creationId xmlns:a16="http://schemas.microsoft.com/office/drawing/2014/main" id="{15BDCBF5-E703-7642-B362-CEFDFC9DE90B}"/>
              </a:ext>
            </a:extLst>
          </p:cNvPr>
          <p:cNvSpPr>
            <a:spLocks noGrp="1"/>
          </p:cNvSpPr>
          <p:nvPr>
            <p:ph idx="1"/>
          </p:nvPr>
        </p:nvSpPr>
        <p:spPr>
          <a:xfrm>
            <a:off x="6934792" y="4819149"/>
            <a:ext cx="838442" cy="52660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fr-FR" sz="600" dirty="0">
                <a:solidFill>
                  <a:schemeClr val="tx1"/>
                </a:solidFill>
              </a:rPr>
              <a:t>Faire un plan A et prévoir un plan B</a:t>
            </a:r>
          </a:p>
        </p:txBody>
      </p:sp>
      <p:sp>
        <p:nvSpPr>
          <p:cNvPr id="110" name="Espace réservé du contenu 3">
            <a:extLst>
              <a:ext uri="{FF2B5EF4-FFF2-40B4-BE49-F238E27FC236}">
                <a16:creationId xmlns:a16="http://schemas.microsoft.com/office/drawing/2014/main" id="{7717F053-67A5-884A-BB9C-7C655ADC4DBC}"/>
              </a:ext>
            </a:extLst>
          </p:cNvPr>
          <p:cNvSpPr txBox="1">
            <a:spLocks/>
          </p:cNvSpPr>
          <p:nvPr/>
        </p:nvSpPr>
        <p:spPr>
          <a:xfrm>
            <a:off x="6941297" y="426566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Donner différents rôles aux étudiants</a:t>
            </a:r>
          </a:p>
        </p:txBody>
      </p:sp>
      <p:sp>
        <p:nvSpPr>
          <p:cNvPr id="111" name="Espace réservé du contenu 3">
            <a:extLst>
              <a:ext uri="{FF2B5EF4-FFF2-40B4-BE49-F238E27FC236}">
                <a16:creationId xmlns:a16="http://schemas.microsoft.com/office/drawing/2014/main" id="{C9C56FA7-2EB3-2B46-A36F-0BDE09721F81}"/>
              </a:ext>
            </a:extLst>
          </p:cNvPr>
          <p:cNvSpPr txBox="1">
            <a:spLocks/>
          </p:cNvSpPr>
          <p:nvPr/>
        </p:nvSpPr>
        <p:spPr>
          <a:xfrm>
            <a:off x="6928287" y="536401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Encourager les étudiants</a:t>
            </a:r>
          </a:p>
        </p:txBody>
      </p:sp>
      <p:sp>
        <p:nvSpPr>
          <p:cNvPr id="112" name="Espace réservé du contenu 3">
            <a:extLst>
              <a:ext uri="{FF2B5EF4-FFF2-40B4-BE49-F238E27FC236}">
                <a16:creationId xmlns:a16="http://schemas.microsoft.com/office/drawing/2014/main" id="{EBA2263B-F25A-E949-BC02-945CF6724093}"/>
              </a:ext>
            </a:extLst>
          </p:cNvPr>
          <p:cNvSpPr txBox="1">
            <a:spLocks/>
          </p:cNvSpPr>
          <p:nvPr/>
        </p:nvSpPr>
        <p:spPr>
          <a:xfrm>
            <a:off x="6932512" y="3570721"/>
            <a:ext cx="919824"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un système de récompenses</a:t>
            </a:r>
          </a:p>
        </p:txBody>
      </p:sp>
      <p:sp>
        <p:nvSpPr>
          <p:cNvPr id="113" name="Espace réservé du contenu 3">
            <a:extLst>
              <a:ext uri="{FF2B5EF4-FFF2-40B4-BE49-F238E27FC236}">
                <a16:creationId xmlns:a16="http://schemas.microsoft.com/office/drawing/2014/main" id="{AFBC05BA-5AE4-BD44-8DA8-2324FAB54B94}"/>
              </a:ext>
            </a:extLst>
          </p:cNvPr>
          <p:cNvSpPr txBox="1">
            <a:spLocks/>
          </p:cNvSpPr>
          <p:nvPr/>
        </p:nvSpPr>
        <p:spPr>
          <a:xfrm>
            <a:off x="8029204" y="480079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les étudiants qui n’ont pas envie à bon escient</a:t>
            </a:r>
          </a:p>
        </p:txBody>
      </p:sp>
      <p:sp>
        <p:nvSpPr>
          <p:cNvPr id="114" name="Espace réservé du contenu 3">
            <a:extLst>
              <a:ext uri="{FF2B5EF4-FFF2-40B4-BE49-F238E27FC236}">
                <a16:creationId xmlns:a16="http://schemas.microsoft.com/office/drawing/2014/main" id="{092DF435-5212-164B-9C33-A1F65F72A169}"/>
              </a:ext>
            </a:extLst>
          </p:cNvPr>
          <p:cNvSpPr txBox="1">
            <a:spLocks/>
          </p:cNvSpPr>
          <p:nvPr/>
        </p:nvSpPr>
        <p:spPr>
          <a:xfrm>
            <a:off x="8003082" y="361452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Se concentrer sur les </a:t>
            </a:r>
            <a:r>
              <a:rPr lang="fr-FR" sz="825" dirty="0">
                <a:solidFill>
                  <a:schemeClr val="tx1"/>
                </a:solidFill>
              </a:rPr>
              <a:t>étudiants</a:t>
            </a:r>
            <a:r>
              <a:rPr lang="fr-FR" sz="750" dirty="0">
                <a:solidFill>
                  <a:schemeClr val="tx1"/>
                </a:solidFill>
              </a:rPr>
              <a:t> qui ont envie de participer</a:t>
            </a:r>
          </a:p>
        </p:txBody>
      </p:sp>
      <p:sp>
        <p:nvSpPr>
          <p:cNvPr id="115" name="Espace réservé du contenu 3">
            <a:extLst>
              <a:ext uri="{FF2B5EF4-FFF2-40B4-BE49-F238E27FC236}">
                <a16:creationId xmlns:a16="http://schemas.microsoft.com/office/drawing/2014/main" id="{37AC8831-425E-0D4B-9500-37E9EE78B920}"/>
              </a:ext>
            </a:extLst>
          </p:cNvPr>
          <p:cNvSpPr txBox="1">
            <a:spLocks/>
          </p:cNvSpPr>
          <p:nvPr/>
        </p:nvSpPr>
        <p:spPr>
          <a:xfrm>
            <a:off x="8049159" y="537007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Mette en place plusieurs choses</a:t>
            </a:r>
          </a:p>
        </p:txBody>
      </p:sp>
      <p:sp>
        <p:nvSpPr>
          <p:cNvPr id="116" name="Espace réservé du contenu 3">
            <a:extLst>
              <a:ext uri="{FF2B5EF4-FFF2-40B4-BE49-F238E27FC236}">
                <a16:creationId xmlns:a16="http://schemas.microsoft.com/office/drawing/2014/main" id="{0A980506-EE78-E94B-8AC9-CA8958D5B9CA}"/>
              </a:ext>
            </a:extLst>
          </p:cNvPr>
          <p:cNvSpPr txBox="1">
            <a:spLocks/>
          </p:cNvSpPr>
          <p:nvPr/>
        </p:nvSpPr>
        <p:spPr>
          <a:xfrm>
            <a:off x="7978909" y="421854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Avoir une bonne relation avec ses étudiants</a:t>
            </a:r>
          </a:p>
        </p:txBody>
      </p:sp>
      <p:sp>
        <p:nvSpPr>
          <p:cNvPr id="3" name="Ellipse 2">
            <a:extLst>
              <a:ext uri="{FF2B5EF4-FFF2-40B4-BE49-F238E27FC236}">
                <a16:creationId xmlns:a16="http://schemas.microsoft.com/office/drawing/2014/main" id="{FE73E285-DE55-D743-9012-FCFCB7297662}"/>
              </a:ext>
            </a:extLst>
          </p:cNvPr>
          <p:cNvSpPr/>
          <p:nvPr/>
        </p:nvSpPr>
        <p:spPr>
          <a:xfrm>
            <a:off x="7703483" y="859067"/>
            <a:ext cx="1455477" cy="51435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800"/>
          </a:p>
        </p:txBody>
      </p:sp>
      <p:sp>
        <p:nvSpPr>
          <p:cNvPr id="87" name="Titre 2">
            <a:extLst>
              <a:ext uri="{FF2B5EF4-FFF2-40B4-BE49-F238E27FC236}">
                <a16:creationId xmlns:a16="http://schemas.microsoft.com/office/drawing/2014/main" id="{B558A360-2FD5-5848-A84E-DFCB9FCDF336}"/>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90" name="Image 89">
            <a:extLst>
              <a:ext uri="{FF2B5EF4-FFF2-40B4-BE49-F238E27FC236}">
                <a16:creationId xmlns:a16="http://schemas.microsoft.com/office/drawing/2014/main" id="{F7F97E67-D732-9C43-8463-34E238EE0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pic>
        <p:nvPicPr>
          <p:cNvPr id="99" name="Image 98">
            <a:extLst>
              <a:ext uri="{FF2B5EF4-FFF2-40B4-BE49-F238E27FC236}">
                <a16:creationId xmlns:a16="http://schemas.microsoft.com/office/drawing/2014/main" id="{57346B03-7958-EA44-B2AF-AA83C58252BE}"/>
              </a:ext>
            </a:extLst>
          </p:cNvPr>
          <p:cNvPicPr>
            <a:picLocks noChangeAspect="1"/>
          </p:cNvPicPr>
          <p:nvPr/>
        </p:nvPicPr>
        <p:blipFill>
          <a:blip r:embed="rId4"/>
          <a:stretch>
            <a:fillRect/>
          </a:stretch>
        </p:blipFill>
        <p:spPr>
          <a:xfrm>
            <a:off x="7877152" y="6350000"/>
            <a:ext cx="1130300" cy="508000"/>
          </a:xfrm>
          <a:prstGeom prst="rect">
            <a:avLst/>
          </a:prstGeom>
        </p:spPr>
      </p:pic>
      <p:sp>
        <p:nvSpPr>
          <p:cNvPr id="5" name="Espace réservé du numéro de diapositive 4">
            <a:extLst>
              <a:ext uri="{FF2B5EF4-FFF2-40B4-BE49-F238E27FC236}">
                <a16:creationId xmlns:a16="http://schemas.microsoft.com/office/drawing/2014/main" id="{185F2DA4-1055-CD48-AA9B-BEB508C58846}"/>
              </a:ext>
            </a:extLst>
          </p:cNvPr>
          <p:cNvSpPr>
            <a:spLocks noGrp="1"/>
          </p:cNvSpPr>
          <p:nvPr>
            <p:ph type="sldNum" sz="quarter" idx="12"/>
          </p:nvPr>
        </p:nvSpPr>
        <p:spPr/>
        <p:txBody>
          <a:bodyPr/>
          <a:lstStyle/>
          <a:p>
            <a:fld id="{FD87E9FA-F030-FB4A-925A-B70D8A0A246D}" type="slidenum">
              <a:rPr lang="fr-FR" smtClean="0">
                <a:solidFill>
                  <a:schemeClr val="tx2"/>
                </a:solidFill>
              </a:rPr>
              <a:t>15</a:t>
            </a:fld>
            <a:endParaRPr lang="fr-FR" dirty="0">
              <a:solidFill>
                <a:schemeClr val="tx2"/>
              </a:solidFill>
            </a:endParaRPr>
          </a:p>
        </p:txBody>
      </p:sp>
    </p:spTree>
    <p:extLst>
      <p:ext uri="{BB962C8B-B14F-4D97-AF65-F5344CB8AC3E}">
        <p14:creationId xmlns:p14="http://schemas.microsoft.com/office/powerpoint/2010/main" val="14277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F5E572-4129-0746-BE43-9E986868D4C6}"/>
              </a:ext>
            </a:extLst>
          </p:cNvPr>
          <p:cNvSpPr txBox="1"/>
          <p:nvPr/>
        </p:nvSpPr>
        <p:spPr>
          <a:xfrm>
            <a:off x="202824" y="1023470"/>
            <a:ext cx="2530438" cy="553998"/>
          </a:xfrm>
          <a:prstGeom prst="rect">
            <a:avLst/>
          </a:prstGeom>
          <a:noFill/>
          <a:ln w="3175">
            <a:noFill/>
          </a:ln>
        </p:spPr>
        <p:txBody>
          <a:bodyPr wrap="square" rtlCol="0">
            <a:spAutoFit/>
          </a:bodyPr>
          <a:lstStyle/>
          <a:p>
            <a:r>
              <a:rPr lang="fr-FR" sz="1500" b="1" dirty="0"/>
              <a:t>Retour au collectif, juin 2017</a:t>
            </a:r>
          </a:p>
        </p:txBody>
      </p:sp>
      <p:sp>
        <p:nvSpPr>
          <p:cNvPr id="6" name="Ellipse 5">
            <a:extLst>
              <a:ext uri="{FF2B5EF4-FFF2-40B4-BE49-F238E27FC236}">
                <a16:creationId xmlns:a16="http://schemas.microsoft.com/office/drawing/2014/main" id="{2CDFED6A-D0E9-8A43-ABDD-07AF3BB92F87}"/>
              </a:ext>
            </a:extLst>
          </p:cNvPr>
          <p:cNvSpPr/>
          <p:nvPr/>
        </p:nvSpPr>
        <p:spPr>
          <a:xfrm>
            <a:off x="6433911" y="1945939"/>
            <a:ext cx="2070259" cy="88160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Que les étudiants s’entendent bien</a:t>
            </a:r>
          </a:p>
        </p:txBody>
      </p:sp>
      <p:sp>
        <p:nvSpPr>
          <p:cNvPr id="7" name="Ellipse 6">
            <a:extLst>
              <a:ext uri="{FF2B5EF4-FFF2-40B4-BE49-F238E27FC236}">
                <a16:creationId xmlns:a16="http://schemas.microsoft.com/office/drawing/2014/main" id="{5538590B-5F7B-2746-9C26-109C1E316369}"/>
              </a:ext>
            </a:extLst>
          </p:cNvPr>
          <p:cNvSpPr/>
          <p:nvPr/>
        </p:nvSpPr>
        <p:spPr>
          <a:xfrm>
            <a:off x="2315203" y="4472311"/>
            <a:ext cx="2238657" cy="86299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Utiliser les étudiants qui n’ont pas envie à bon escient</a:t>
            </a:r>
          </a:p>
        </p:txBody>
      </p:sp>
      <p:sp>
        <p:nvSpPr>
          <p:cNvPr id="9" name="Ellipse 8">
            <a:extLst>
              <a:ext uri="{FF2B5EF4-FFF2-40B4-BE49-F238E27FC236}">
                <a16:creationId xmlns:a16="http://schemas.microsoft.com/office/drawing/2014/main" id="{575B1F46-8B0B-9C4D-97D8-691E9AE0C504}"/>
              </a:ext>
            </a:extLst>
          </p:cNvPr>
          <p:cNvSpPr/>
          <p:nvPr/>
        </p:nvSpPr>
        <p:spPr>
          <a:xfrm>
            <a:off x="2185095" y="1941135"/>
            <a:ext cx="1938715" cy="896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rPr>
              <a:t>Que les étudiants apprennent</a:t>
            </a:r>
          </a:p>
        </p:txBody>
      </p:sp>
      <p:sp>
        <p:nvSpPr>
          <p:cNvPr id="11" name="Ellipse 10">
            <a:extLst>
              <a:ext uri="{FF2B5EF4-FFF2-40B4-BE49-F238E27FC236}">
                <a16:creationId xmlns:a16="http://schemas.microsoft.com/office/drawing/2014/main" id="{9BCE4E3C-64CA-1141-9D18-EEA7BE5B648E}"/>
              </a:ext>
            </a:extLst>
          </p:cNvPr>
          <p:cNvSpPr/>
          <p:nvPr/>
        </p:nvSpPr>
        <p:spPr>
          <a:xfrm>
            <a:off x="202824" y="4577911"/>
            <a:ext cx="2074187" cy="73636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Avoir une bonne relation avec ses étudiants</a:t>
            </a:r>
          </a:p>
        </p:txBody>
      </p:sp>
      <p:cxnSp>
        <p:nvCxnSpPr>
          <p:cNvPr id="15" name="Connecteur droit avec flèche 14">
            <a:extLst>
              <a:ext uri="{FF2B5EF4-FFF2-40B4-BE49-F238E27FC236}">
                <a16:creationId xmlns:a16="http://schemas.microsoft.com/office/drawing/2014/main" id="{F313A2F0-07ED-C943-9BE3-911628D26DFD}"/>
              </a:ext>
            </a:extLst>
          </p:cNvPr>
          <p:cNvCxnSpPr>
            <a:cxnSpLocks/>
          </p:cNvCxnSpPr>
          <p:nvPr/>
        </p:nvCxnSpPr>
        <p:spPr>
          <a:xfrm flipH="1">
            <a:off x="1770927" y="2853563"/>
            <a:ext cx="3042940" cy="17382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8A536BE5-65B4-8C45-A5ED-C4B5D75749A1}"/>
              </a:ext>
            </a:extLst>
          </p:cNvPr>
          <p:cNvCxnSpPr>
            <a:cxnSpLocks/>
          </p:cNvCxnSpPr>
          <p:nvPr/>
        </p:nvCxnSpPr>
        <p:spPr>
          <a:xfrm>
            <a:off x="5946494" y="2793522"/>
            <a:ext cx="82694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2E625A1-527C-7D47-9B8E-473FB23174DC}"/>
              </a:ext>
            </a:extLst>
          </p:cNvPr>
          <p:cNvCxnSpPr>
            <a:cxnSpLocks/>
          </p:cNvCxnSpPr>
          <p:nvPr/>
        </p:nvCxnSpPr>
        <p:spPr>
          <a:xfrm>
            <a:off x="3509913" y="2867932"/>
            <a:ext cx="3478302" cy="158523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95334CC-131A-CF4C-A002-83EEF741D306}"/>
              </a:ext>
            </a:extLst>
          </p:cNvPr>
          <p:cNvCxnSpPr>
            <a:cxnSpLocks/>
          </p:cNvCxnSpPr>
          <p:nvPr/>
        </p:nvCxnSpPr>
        <p:spPr>
          <a:xfrm flipH="1">
            <a:off x="757600" y="2949374"/>
            <a:ext cx="59235" cy="1654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A2F9334-AA37-8045-A681-8E8533F14B39}"/>
              </a:ext>
            </a:extLst>
          </p:cNvPr>
          <p:cNvCxnSpPr>
            <a:cxnSpLocks/>
          </p:cNvCxnSpPr>
          <p:nvPr/>
        </p:nvCxnSpPr>
        <p:spPr>
          <a:xfrm>
            <a:off x="6186297" y="5319731"/>
            <a:ext cx="68707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0B192937-C596-BE4E-9C5E-4987BB5447A2}"/>
              </a:ext>
            </a:extLst>
          </p:cNvPr>
          <p:cNvSpPr/>
          <p:nvPr/>
        </p:nvSpPr>
        <p:spPr>
          <a:xfrm>
            <a:off x="4318060" y="1966332"/>
            <a:ext cx="1921600" cy="83458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rPr>
              <a:t>Que tous les étudiants s’engagent</a:t>
            </a:r>
          </a:p>
        </p:txBody>
      </p:sp>
      <p:sp>
        <p:nvSpPr>
          <p:cNvPr id="27" name="Ellipse 26">
            <a:extLst>
              <a:ext uri="{FF2B5EF4-FFF2-40B4-BE49-F238E27FC236}">
                <a16:creationId xmlns:a16="http://schemas.microsoft.com/office/drawing/2014/main" id="{3CB6C357-711A-DB43-A478-97C02B119EC9}"/>
              </a:ext>
            </a:extLst>
          </p:cNvPr>
          <p:cNvSpPr/>
          <p:nvPr/>
        </p:nvSpPr>
        <p:spPr>
          <a:xfrm>
            <a:off x="252206" y="1945938"/>
            <a:ext cx="1900686" cy="87458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solidFill>
                  <a:schemeClr val="tx1"/>
                </a:solidFill>
              </a:rPr>
              <a:t>Que les étudiants tendent vers l’autonomie</a:t>
            </a:r>
          </a:p>
        </p:txBody>
      </p:sp>
      <p:cxnSp>
        <p:nvCxnSpPr>
          <p:cNvPr id="31" name="Connecteur droit avec flèche 30">
            <a:extLst>
              <a:ext uri="{FF2B5EF4-FFF2-40B4-BE49-F238E27FC236}">
                <a16:creationId xmlns:a16="http://schemas.microsoft.com/office/drawing/2014/main" id="{8E321C7E-EC2E-2645-A303-84EF8D06C38E}"/>
              </a:ext>
            </a:extLst>
          </p:cNvPr>
          <p:cNvCxnSpPr>
            <a:cxnSpLocks/>
          </p:cNvCxnSpPr>
          <p:nvPr/>
        </p:nvCxnSpPr>
        <p:spPr>
          <a:xfrm flipH="1">
            <a:off x="1362919" y="2949375"/>
            <a:ext cx="1370342" cy="158552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0D35DA33-C47C-3C47-A230-4787DB12E407}"/>
              </a:ext>
            </a:extLst>
          </p:cNvPr>
          <p:cNvCxnSpPr>
            <a:cxnSpLocks/>
          </p:cNvCxnSpPr>
          <p:nvPr/>
        </p:nvCxnSpPr>
        <p:spPr>
          <a:xfrm flipH="1">
            <a:off x="1708027" y="2810551"/>
            <a:ext cx="787349"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92796EB5-DFBE-8843-AF63-3F703D03EF1A}"/>
              </a:ext>
            </a:extLst>
          </p:cNvPr>
          <p:cNvCxnSpPr>
            <a:cxnSpLocks/>
          </p:cNvCxnSpPr>
          <p:nvPr/>
        </p:nvCxnSpPr>
        <p:spPr>
          <a:xfrm flipH="1">
            <a:off x="3740205" y="2834423"/>
            <a:ext cx="843370"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9A7991D0-3E63-A548-9729-4540DC9C1A48}"/>
              </a:ext>
            </a:extLst>
          </p:cNvPr>
          <p:cNvSpPr/>
          <p:nvPr/>
        </p:nvSpPr>
        <p:spPr>
          <a:xfrm>
            <a:off x="4614892" y="4536377"/>
            <a:ext cx="1914944" cy="81943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Mettre en place plusieurs choses</a:t>
            </a:r>
          </a:p>
        </p:txBody>
      </p:sp>
      <p:cxnSp>
        <p:nvCxnSpPr>
          <p:cNvPr id="37" name="Connecteur droit avec flèche 36">
            <a:extLst>
              <a:ext uri="{FF2B5EF4-FFF2-40B4-BE49-F238E27FC236}">
                <a16:creationId xmlns:a16="http://schemas.microsoft.com/office/drawing/2014/main" id="{8EAFC82A-78C0-5C43-9757-DB4DE19957D0}"/>
              </a:ext>
            </a:extLst>
          </p:cNvPr>
          <p:cNvCxnSpPr>
            <a:cxnSpLocks/>
          </p:cNvCxnSpPr>
          <p:nvPr/>
        </p:nvCxnSpPr>
        <p:spPr>
          <a:xfrm>
            <a:off x="4291179" y="5291740"/>
            <a:ext cx="49703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F5ED9F4E-B952-5440-B6EA-BE9C315BC91F}"/>
              </a:ext>
            </a:extLst>
          </p:cNvPr>
          <p:cNvSpPr/>
          <p:nvPr/>
        </p:nvSpPr>
        <p:spPr>
          <a:xfrm>
            <a:off x="6580418" y="4399104"/>
            <a:ext cx="2239491" cy="105040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dirty="0">
                <a:solidFill>
                  <a:schemeClr val="tx1"/>
                </a:solidFill>
              </a:rPr>
              <a:t>Se concentrer sur les étudiants qui ont envie de participer</a:t>
            </a:r>
          </a:p>
        </p:txBody>
      </p:sp>
      <p:cxnSp>
        <p:nvCxnSpPr>
          <p:cNvPr id="39" name="Connecteur droit avec flèche 38">
            <a:extLst>
              <a:ext uri="{FF2B5EF4-FFF2-40B4-BE49-F238E27FC236}">
                <a16:creationId xmlns:a16="http://schemas.microsoft.com/office/drawing/2014/main" id="{2A28DD6A-4B42-4840-B2AB-95B39484998E}"/>
              </a:ext>
            </a:extLst>
          </p:cNvPr>
          <p:cNvCxnSpPr>
            <a:cxnSpLocks/>
          </p:cNvCxnSpPr>
          <p:nvPr/>
        </p:nvCxnSpPr>
        <p:spPr>
          <a:xfrm>
            <a:off x="1362919" y="2916335"/>
            <a:ext cx="1527859" cy="153272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264E4366-3D66-5B4A-A00C-3B948C8FBAA3}"/>
              </a:ext>
            </a:extLst>
          </p:cNvPr>
          <p:cNvCxnSpPr>
            <a:cxnSpLocks/>
          </p:cNvCxnSpPr>
          <p:nvPr/>
        </p:nvCxnSpPr>
        <p:spPr>
          <a:xfrm>
            <a:off x="1521409" y="2881891"/>
            <a:ext cx="3600389" cy="167641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CF7B73B0-C1BB-3B47-BBAF-FC25C77AC112}"/>
              </a:ext>
            </a:extLst>
          </p:cNvPr>
          <p:cNvCxnSpPr>
            <a:cxnSpLocks/>
          </p:cNvCxnSpPr>
          <p:nvPr/>
        </p:nvCxnSpPr>
        <p:spPr>
          <a:xfrm>
            <a:off x="3390342" y="2899185"/>
            <a:ext cx="2024887" cy="16357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9AF28789-5DA3-EA4A-B1BA-07D9C5081E65}"/>
              </a:ext>
            </a:extLst>
          </p:cNvPr>
          <p:cNvCxnSpPr>
            <a:cxnSpLocks/>
          </p:cNvCxnSpPr>
          <p:nvPr/>
        </p:nvCxnSpPr>
        <p:spPr>
          <a:xfrm>
            <a:off x="5564417" y="2817474"/>
            <a:ext cx="0" cy="165483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B008E755-6C12-DD46-B91F-57AE3BD97018}"/>
              </a:ext>
            </a:extLst>
          </p:cNvPr>
          <p:cNvCxnSpPr>
            <a:cxnSpLocks/>
          </p:cNvCxnSpPr>
          <p:nvPr/>
        </p:nvCxnSpPr>
        <p:spPr>
          <a:xfrm flipH="1">
            <a:off x="5803561" y="2949374"/>
            <a:ext cx="1514533" cy="152359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C4DD0482-8303-DE40-B896-541AC55F0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32" name="Titre 2">
            <a:extLst>
              <a:ext uri="{FF2B5EF4-FFF2-40B4-BE49-F238E27FC236}">
                <a16:creationId xmlns:a16="http://schemas.microsoft.com/office/drawing/2014/main" id="{D779D53F-9F84-0B41-9717-E1E5E041BA5A}"/>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33" name="Image 32">
            <a:extLst>
              <a:ext uri="{FF2B5EF4-FFF2-40B4-BE49-F238E27FC236}">
                <a16:creationId xmlns:a16="http://schemas.microsoft.com/office/drawing/2014/main" id="{B52C1E44-ECC5-4E42-B666-AEF0600A0581}"/>
              </a:ext>
            </a:extLst>
          </p:cNvPr>
          <p:cNvPicPr>
            <a:picLocks noChangeAspect="1"/>
          </p:cNvPicPr>
          <p:nvPr/>
        </p:nvPicPr>
        <p:blipFill>
          <a:blip r:embed="rId4"/>
          <a:stretch>
            <a:fillRect/>
          </a:stretch>
        </p:blipFill>
        <p:spPr>
          <a:xfrm>
            <a:off x="7877152" y="6350000"/>
            <a:ext cx="1130300" cy="508000"/>
          </a:xfrm>
          <a:prstGeom prst="rect">
            <a:avLst/>
          </a:prstGeom>
        </p:spPr>
      </p:pic>
      <p:sp>
        <p:nvSpPr>
          <p:cNvPr id="2" name="Espace réservé du numéro de diapositive 1">
            <a:extLst>
              <a:ext uri="{FF2B5EF4-FFF2-40B4-BE49-F238E27FC236}">
                <a16:creationId xmlns:a16="http://schemas.microsoft.com/office/drawing/2014/main" id="{08049D5F-0FE7-3E46-95B9-06F5D5B406AB}"/>
              </a:ext>
            </a:extLst>
          </p:cNvPr>
          <p:cNvSpPr>
            <a:spLocks noGrp="1"/>
          </p:cNvSpPr>
          <p:nvPr>
            <p:ph type="sldNum" sz="quarter" idx="12"/>
          </p:nvPr>
        </p:nvSpPr>
        <p:spPr/>
        <p:txBody>
          <a:bodyPr/>
          <a:lstStyle/>
          <a:p>
            <a:fld id="{FD87E9FA-F030-FB4A-925A-B70D8A0A246D}" type="slidenum">
              <a:rPr lang="fr-FR" smtClean="0">
                <a:solidFill>
                  <a:schemeClr val="tx2"/>
                </a:solidFill>
              </a:rPr>
              <a:t>16</a:t>
            </a:fld>
            <a:endParaRPr lang="fr-FR" dirty="0">
              <a:solidFill>
                <a:schemeClr val="tx2"/>
              </a:solidFill>
            </a:endParaRPr>
          </a:p>
        </p:txBody>
      </p:sp>
    </p:spTree>
    <p:extLst>
      <p:ext uri="{BB962C8B-B14F-4D97-AF65-F5344CB8AC3E}">
        <p14:creationId xmlns:p14="http://schemas.microsoft.com/office/powerpoint/2010/main" val="50346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32FB5-AC9B-B44F-9284-D95D3FC62374}"/>
              </a:ext>
            </a:extLst>
          </p:cNvPr>
          <p:cNvSpPr>
            <a:spLocks noGrp="1"/>
          </p:cNvSpPr>
          <p:nvPr>
            <p:ph type="title"/>
          </p:nvPr>
        </p:nvSpPr>
        <p:spPr>
          <a:xfrm>
            <a:off x="2566897" y="937910"/>
            <a:ext cx="2928502" cy="280362"/>
          </a:xfrm>
          <a:noFill/>
          <a:ln w="38100">
            <a:solidFill>
              <a:schemeClr val="tx1"/>
            </a:solidFill>
          </a:ln>
        </p:spPr>
        <p:txBody>
          <a:bodyPr>
            <a:normAutofit/>
          </a:bodyPr>
          <a:lstStyle/>
          <a:p>
            <a:r>
              <a:rPr lang="fr-FR" sz="900" dirty="0"/>
              <a:t>Processus de développement diachronique de Mathieu</a:t>
            </a:r>
          </a:p>
        </p:txBody>
      </p:sp>
      <p:sp>
        <p:nvSpPr>
          <p:cNvPr id="4" name="Ellipse 3">
            <a:extLst>
              <a:ext uri="{FF2B5EF4-FFF2-40B4-BE49-F238E27FC236}">
                <a16:creationId xmlns:a16="http://schemas.microsoft.com/office/drawing/2014/main" id="{682F0ADA-71EB-E542-87AC-DE7F592E1B60}"/>
              </a:ext>
            </a:extLst>
          </p:cNvPr>
          <p:cNvSpPr/>
          <p:nvPr/>
        </p:nvSpPr>
        <p:spPr>
          <a:xfrm>
            <a:off x="1735977" y="2450001"/>
            <a:ext cx="954419" cy="570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8" name="Ellipse 7">
            <a:extLst>
              <a:ext uri="{FF2B5EF4-FFF2-40B4-BE49-F238E27FC236}">
                <a16:creationId xmlns:a16="http://schemas.microsoft.com/office/drawing/2014/main" id="{1B323A0E-E53A-3D4D-9853-AB70EC70F35E}"/>
              </a:ext>
            </a:extLst>
          </p:cNvPr>
          <p:cNvSpPr/>
          <p:nvPr/>
        </p:nvSpPr>
        <p:spPr>
          <a:xfrm>
            <a:off x="1512455" y="1347148"/>
            <a:ext cx="839215" cy="39720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2" name="Ellipse 11">
            <a:extLst>
              <a:ext uri="{FF2B5EF4-FFF2-40B4-BE49-F238E27FC236}">
                <a16:creationId xmlns:a16="http://schemas.microsoft.com/office/drawing/2014/main" id="{16E2B3AA-11DB-AD46-AECC-087E11123D12}"/>
              </a:ext>
            </a:extLst>
          </p:cNvPr>
          <p:cNvSpPr/>
          <p:nvPr/>
        </p:nvSpPr>
        <p:spPr>
          <a:xfrm>
            <a:off x="1060950" y="4908713"/>
            <a:ext cx="753887" cy="461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en place en début de leçon</a:t>
            </a:r>
          </a:p>
        </p:txBody>
      </p:sp>
      <p:sp>
        <p:nvSpPr>
          <p:cNvPr id="20" name="Ellipse 19">
            <a:extLst>
              <a:ext uri="{FF2B5EF4-FFF2-40B4-BE49-F238E27FC236}">
                <a16:creationId xmlns:a16="http://schemas.microsoft.com/office/drawing/2014/main" id="{63C43C6C-EBE6-EF42-A593-827F399BA89A}"/>
              </a:ext>
            </a:extLst>
          </p:cNvPr>
          <p:cNvSpPr/>
          <p:nvPr/>
        </p:nvSpPr>
        <p:spPr>
          <a:xfrm>
            <a:off x="1131810" y="1777654"/>
            <a:ext cx="758719" cy="5293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s’engagent sans être supervisés</a:t>
            </a:r>
          </a:p>
        </p:txBody>
      </p:sp>
      <p:sp>
        <p:nvSpPr>
          <p:cNvPr id="21" name="Ellipse 20">
            <a:extLst>
              <a:ext uri="{FF2B5EF4-FFF2-40B4-BE49-F238E27FC236}">
                <a16:creationId xmlns:a16="http://schemas.microsoft.com/office/drawing/2014/main" id="{8645577F-F9F5-1F4F-949B-439CAB1DAAB7}"/>
              </a:ext>
            </a:extLst>
          </p:cNvPr>
          <p:cNvSpPr/>
          <p:nvPr/>
        </p:nvSpPr>
        <p:spPr>
          <a:xfrm>
            <a:off x="774520" y="2599012"/>
            <a:ext cx="961457" cy="45655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3" name="Ellipse 22">
            <a:extLst>
              <a:ext uri="{FF2B5EF4-FFF2-40B4-BE49-F238E27FC236}">
                <a16:creationId xmlns:a16="http://schemas.microsoft.com/office/drawing/2014/main" id="{2D6B6A3C-1564-724F-9D21-5E6345F40028}"/>
              </a:ext>
            </a:extLst>
          </p:cNvPr>
          <p:cNvSpPr/>
          <p:nvPr/>
        </p:nvSpPr>
        <p:spPr>
          <a:xfrm>
            <a:off x="4042418" y="1946693"/>
            <a:ext cx="1013241" cy="5549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24" name="Ellipse 23">
            <a:extLst>
              <a:ext uri="{FF2B5EF4-FFF2-40B4-BE49-F238E27FC236}">
                <a16:creationId xmlns:a16="http://schemas.microsoft.com/office/drawing/2014/main" id="{88514FB7-281F-6A47-9DA8-313DDF699EBD}"/>
              </a:ext>
            </a:extLst>
          </p:cNvPr>
          <p:cNvSpPr/>
          <p:nvPr/>
        </p:nvSpPr>
        <p:spPr>
          <a:xfrm>
            <a:off x="2672669" y="2480424"/>
            <a:ext cx="789993" cy="54612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25" name="Ellipse 24">
            <a:extLst>
              <a:ext uri="{FF2B5EF4-FFF2-40B4-BE49-F238E27FC236}">
                <a16:creationId xmlns:a16="http://schemas.microsoft.com/office/drawing/2014/main" id="{6F86C7AC-757B-8B41-BD7C-593D67A2A34D}"/>
              </a:ext>
            </a:extLst>
          </p:cNvPr>
          <p:cNvSpPr/>
          <p:nvPr/>
        </p:nvSpPr>
        <p:spPr>
          <a:xfrm>
            <a:off x="4010810" y="1344368"/>
            <a:ext cx="1035467" cy="55434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qui ne participent pas, ne dérangent pas</a:t>
            </a:r>
          </a:p>
        </p:txBody>
      </p:sp>
      <p:cxnSp>
        <p:nvCxnSpPr>
          <p:cNvPr id="27" name="Connecteur droit avec flèche 26">
            <a:extLst>
              <a:ext uri="{FF2B5EF4-FFF2-40B4-BE49-F238E27FC236}">
                <a16:creationId xmlns:a16="http://schemas.microsoft.com/office/drawing/2014/main" id="{82D46F76-E25B-6C47-9932-A7C7EB81A085}"/>
              </a:ext>
            </a:extLst>
          </p:cNvPr>
          <p:cNvCxnSpPr>
            <a:cxnSpLocks/>
          </p:cNvCxnSpPr>
          <p:nvPr/>
        </p:nvCxnSpPr>
        <p:spPr>
          <a:xfrm>
            <a:off x="-36971" y="3142059"/>
            <a:ext cx="9180971" cy="64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AF49C13-4E22-304B-BB80-40DDAA2FF3C3}"/>
              </a:ext>
            </a:extLst>
          </p:cNvPr>
          <p:cNvSpPr txBox="1"/>
          <p:nvPr/>
        </p:nvSpPr>
        <p:spPr>
          <a:xfrm>
            <a:off x="2734750" y="3160491"/>
            <a:ext cx="874173" cy="276999"/>
          </a:xfrm>
          <a:prstGeom prst="rect">
            <a:avLst/>
          </a:prstGeom>
          <a:noFill/>
          <a:ln w="3175">
            <a:noFill/>
          </a:ln>
        </p:spPr>
        <p:txBody>
          <a:bodyPr wrap="square" rtlCol="0">
            <a:spAutoFit/>
          </a:bodyPr>
          <a:lstStyle/>
          <a:p>
            <a:r>
              <a:rPr lang="fr-FR" sz="600" b="1" dirty="0"/>
              <a:t>Janvier 2017 (ACS) </a:t>
            </a:r>
          </a:p>
        </p:txBody>
      </p:sp>
      <p:sp>
        <p:nvSpPr>
          <p:cNvPr id="30" name="ZoneTexte 29">
            <a:extLst>
              <a:ext uri="{FF2B5EF4-FFF2-40B4-BE49-F238E27FC236}">
                <a16:creationId xmlns:a16="http://schemas.microsoft.com/office/drawing/2014/main" id="{11F48ADF-B753-BC48-BAA0-A3BDEB538D0D}"/>
              </a:ext>
            </a:extLst>
          </p:cNvPr>
          <p:cNvSpPr txBox="1"/>
          <p:nvPr/>
        </p:nvSpPr>
        <p:spPr>
          <a:xfrm>
            <a:off x="3937227" y="3184491"/>
            <a:ext cx="1086300" cy="184666"/>
          </a:xfrm>
          <a:prstGeom prst="rect">
            <a:avLst/>
          </a:prstGeom>
          <a:noFill/>
          <a:ln w="3175">
            <a:noFill/>
          </a:ln>
        </p:spPr>
        <p:txBody>
          <a:bodyPr wrap="square" rtlCol="0">
            <a:spAutoFit/>
          </a:bodyPr>
          <a:lstStyle/>
          <a:p>
            <a:r>
              <a:rPr lang="fr-FR" sz="600" b="1" dirty="0"/>
              <a:t>Début février 2017 (ACS)</a:t>
            </a:r>
          </a:p>
        </p:txBody>
      </p:sp>
      <p:sp>
        <p:nvSpPr>
          <p:cNvPr id="31" name="ZoneTexte 30">
            <a:extLst>
              <a:ext uri="{FF2B5EF4-FFF2-40B4-BE49-F238E27FC236}">
                <a16:creationId xmlns:a16="http://schemas.microsoft.com/office/drawing/2014/main" id="{98B13FF0-C8AD-B342-A6FF-57BFD564534F}"/>
              </a:ext>
            </a:extLst>
          </p:cNvPr>
          <p:cNvSpPr txBox="1"/>
          <p:nvPr/>
        </p:nvSpPr>
        <p:spPr>
          <a:xfrm>
            <a:off x="5057685" y="3177455"/>
            <a:ext cx="930658" cy="276999"/>
          </a:xfrm>
          <a:prstGeom prst="rect">
            <a:avLst/>
          </a:prstGeom>
          <a:noFill/>
          <a:ln w="3175">
            <a:noFill/>
          </a:ln>
        </p:spPr>
        <p:txBody>
          <a:bodyPr wrap="square" rtlCol="0">
            <a:spAutoFit/>
          </a:bodyPr>
          <a:lstStyle/>
          <a:p>
            <a:r>
              <a:rPr lang="fr-FR" sz="600" b="1" dirty="0"/>
              <a:t>Mi-février 2017 (ACS)</a:t>
            </a:r>
          </a:p>
        </p:txBody>
      </p:sp>
      <p:sp>
        <p:nvSpPr>
          <p:cNvPr id="32" name="Ellipse 31">
            <a:extLst>
              <a:ext uri="{FF2B5EF4-FFF2-40B4-BE49-F238E27FC236}">
                <a16:creationId xmlns:a16="http://schemas.microsoft.com/office/drawing/2014/main" id="{CE7A82F6-D9A6-AB46-B15F-1F1B32FE7792}"/>
              </a:ext>
            </a:extLst>
          </p:cNvPr>
          <p:cNvSpPr/>
          <p:nvPr/>
        </p:nvSpPr>
        <p:spPr>
          <a:xfrm>
            <a:off x="5029916" y="2426742"/>
            <a:ext cx="958427" cy="60661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qu’il y ait de la cohésion de classe</a:t>
            </a:r>
          </a:p>
        </p:txBody>
      </p:sp>
      <p:sp>
        <p:nvSpPr>
          <p:cNvPr id="34" name="Ellipse 33">
            <a:extLst>
              <a:ext uri="{FF2B5EF4-FFF2-40B4-BE49-F238E27FC236}">
                <a16:creationId xmlns:a16="http://schemas.microsoft.com/office/drawing/2014/main" id="{32ECD1FE-5A72-1B4B-8A35-26345F47AB6F}"/>
              </a:ext>
            </a:extLst>
          </p:cNvPr>
          <p:cNvSpPr/>
          <p:nvPr/>
        </p:nvSpPr>
        <p:spPr>
          <a:xfrm>
            <a:off x="1754300" y="5006870"/>
            <a:ext cx="876705" cy="46625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le matériel pendant que les élèves boivent</a:t>
            </a:r>
          </a:p>
        </p:txBody>
      </p:sp>
      <p:sp>
        <p:nvSpPr>
          <p:cNvPr id="37" name="Ellipse 36">
            <a:extLst>
              <a:ext uri="{FF2B5EF4-FFF2-40B4-BE49-F238E27FC236}">
                <a16:creationId xmlns:a16="http://schemas.microsoft.com/office/drawing/2014/main" id="{9286966B-6AC2-E14C-B4CD-D9DDA5BF1872}"/>
              </a:ext>
            </a:extLst>
          </p:cNvPr>
          <p:cNvSpPr/>
          <p:nvPr/>
        </p:nvSpPr>
        <p:spPr>
          <a:xfrm>
            <a:off x="1155456" y="3453448"/>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a:t>
            </a:r>
          </a:p>
        </p:txBody>
      </p:sp>
      <p:sp>
        <p:nvSpPr>
          <p:cNvPr id="41" name="ZoneTexte 40">
            <a:extLst>
              <a:ext uri="{FF2B5EF4-FFF2-40B4-BE49-F238E27FC236}">
                <a16:creationId xmlns:a16="http://schemas.microsoft.com/office/drawing/2014/main" id="{97843CEC-2990-654D-A27E-B167EB49CF6C}"/>
              </a:ext>
            </a:extLst>
          </p:cNvPr>
          <p:cNvSpPr txBox="1"/>
          <p:nvPr/>
        </p:nvSpPr>
        <p:spPr>
          <a:xfrm>
            <a:off x="1311626" y="3145087"/>
            <a:ext cx="852672" cy="276999"/>
          </a:xfrm>
          <a:prstGeom prst="rect">
            <a:avLst/>
          </a:prstGeom>
          <a:noFill/>
          <a:ln w="3175">
            <a:noFill/>
          </a:ln>
        </p:spPr>
        <p:txBody>
          <a:bodyPr wrap="square" rtlCol="0">
            <a:spAutoFit/>
          </a:bodyPr>
          <a:lstStyle/>
          <a:p>
            <a:r>
              <a:rPr lang="fr-FR" sz="600" b="1" dirty="0"/>
              <a:t>Octobre 2016 (ACS)</a:t>
            </a:r>
          </a:p>
        </p:txBody>
      </p:sp>
      <p:sp>
        <p:nvSpPr>
          <p:cNvPr id="43" name="Ellipse 42">
            <a:extLst>
              <a:ext uri="{FF2B5EF4-FFF2-40B4-BE49-F238E27FC236}">
                <a16:creationId xmlns:a16="http://schemas.microsoft.com/office/drawing/2014/main" id="{6724BCB4-E721-6F43-8061-BBC01454D28B}"/>
              </a:ext>
            </a:extLst>
          </p:cNvPr>
          <p:cNvSpPr/>
          <p:nvPr/>
        </p:nvSpPr>
        <p:spPr>
          <a:xfrm>
            <a:off x="2780815" y="4047062"/>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44" name="Ellipse 43">
            <a:extLst>
              <a:ext uri="{FF2B5EF4-FFF2-40B4-BE49-F238E27FC236}">
                <a16:creationId xmlns:a16="http://schemas.microsoft.com/office/drawing/2014/main" id="{EFD9B133-ACA8-7341-A404-CD5836EF1391}"/>
              </a:ext>
            </a:extLst>
          </p:cNvPr>
          <p:cNvSpPr/>
          <p:nvPr/>
        </p:nvSpPr>
        <p:spPr>
          <a:xfrm>
            <a:off x="1879798" y="3337591"/>
            <a:ext cx="49972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jouer les élèves</a:t>
            </a:r>
          </a:p>
        </p:txBody>
      </p:sp>
      <p:sp>
        <p:nvSpPr>
          <p:cNvPr id="45" name="Ellipse 44">
            <a:extLst>
              <a:ext uri="{FF2B5EF4-FFF2-40B4-BE49-F238E27FC236}">
                <a16:creationId xmlns:a16="http://schemas.microsoft.com/office/drawing/2014/main" id="{C647CBE0-05DC-F24A-A82A-0640FEEB4806}"/>
              </a:ext>
            </a:extLst>
          </p:cNvPr>
          <p:cNvSpPr/>
          <p:nvPr/>
        </p:nvSpPr>
        <p:spPr>
          <a:xfrm>
            <a:off x="2758374" y="3676621"/>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le jeu</a:t>
            </a:r>
          </a:p>
        </p:txBody>
      </p:sp>
      <p:sp>
        <p:nvSpPr>
          <p:cNvPr id="46" name="Ellipse 45">
            <a:extLst>
              <a:ext uri="{FF2B5EF4-FFF2-40B4-BE49-F238E27FC236}">
                <a16:creationId xmlns:a16="http://schemas.microsoft.com/office/drawing/2014/main" id="{6BDCDE3B-2BEF-C247-A555-651A4A3CD84C}"/>
              </a:ext>
            </a:extLst>
          </p:cNvPr>
          <p:cNvSpPr/>
          <p:nvPr/>
        </p:nvSpPr>
        <p:spPr>
          <a:xfrm>
            <a:off x="2819744" y="4406739"/>
            <a:ext cx="64040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a:t>
            </a:r>
          </a:p>
        </p:txBody>
      </p:sp>
      <p:sp>
        <p:nvSpPr>
          <p:cNvPr id="47" name="Ellipse 46">
            <a:extLst>
              <a:ext uri="{FF2B5EF4-FFF2-40B4-BE49-F238E27FC236}">
                <a16:creationId xmlns:a16="http://schemas.microsoft.com/office/drawing/2014/main" id="{7BD922FF-C874-CD42-8FDC-7D958932D062}"/>
              </a:ext>
            </a:extLst>
          </p:cNvPr>
          <p:cNvSpPr/>
          <p:nvPr/>
        </p:nvSpPr>
        <p:spPr>
          <a:xfrm>
            <a:off x="2748821" y="5602633"/>
            <a:ext cx="711331"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Répéter plusieurs fois une consigne</a:t>
            </a:r>
          </a:p>
        </p:txBody>
      </p:sp>
      <p:sp>
        <p:nvSpPr>
          <p:cNvPr id="50" name="Ellipse 49">
            <a:extLst>
              <a:ext uri="{FF2B5EF4-FFF2-40B4-BE49-F238E27FC236}">
                <a16:creationId xmlns:a16="http://schemas.microsoft.com/office/drawing/2014/main" id="{F47C4A33-CEF2-F04E-8A99-E2D5C0D3ED92}"/>
              </a:ext>
            </a:extLst>
          </p:cNvPr>
          <p:cNvSpPr/>
          <p:nvPr/>
        </p:nvSpPr>
        <p:spPr>
          <a:xfrm>
            <a:off x="3885489" y="4694702"/>
            <a:ext cx="888924" cy="5419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Attendre que les élèves se taisent pour passer une consigne</a:t>
            </a:r>
          </a:p>
        </p:txBody>
      </p:sp>
      <p:sp>
        <p:nvSpPr>
          <p:cNvPr id="51" name="Ellipse 50">
            <a:extLst>
              <a:ext uri="{FF2B5EF4-FFF2-40B4-BE49-F238E27FC236}">
                <a16:creationId xmlns:a16="http://schemas.microsoft.com/office/drawing/2014/main" id="{53C7A062-F668-C747-8E1D-D75B357C55B6}"/>
              </a:ext>
            </a:extLst>
          </p:cNvPr>
          <p:cNvSpPr/>
          <p:nvPr/>
        </p:nvSpPr>
        <p:spPr>
          <a:xfrm>
            <a:off x="3914968" y="5327485"/>
            <a:ext cx="776708" cy="48916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par écrit toutes les transitions</a:t>
            </a:r>
          </a:p>
        </p:txBody>
      </p:sp>
      <p:sp>
        <p:nvSpPr>
          <p:cNvPr id="52" name="Ellipse 51">
            <a:extLst>
              <a:ext uri="{FF2B5EF4-FFF2-40B4-BE49-F238E27FC236}">
                <a16:creationId xmlns:a16="http://schemas.microsoft.com/office/drawing/2014/main" id="{F17CBCFB-E55A-5049-B8AA-49416B3BF9D4}"/>
              </a:ext>
            </a:extLst>
          </p:cNvPr>
          <p:cNvSpPr/>
          <p:nvPr/>
        </p:nvSpPr>
        <p:spPr>
          <a:xfrm>
            <a:off x="4922623" y="3338261"/>
            <a:ext cx="943895" cy="4676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53" name="Ellipse 52">
            <a:extLst>
              <a:ext uri="{FF2B5EF4-FFF2-40B4-BE49-F238E27FC236}">
                <a16:creationId xmlns:a16="http://schemas.microsoft.com/office/drawing/2014/main" id="{FC23ACD2-F368-F542-8844-9E5F5118E324}"/>
              </a:ext>
            </a:extLst>
          </p:cNvPr>
          <p:cNvSpPr/>
          <p:nvPr/>
        </p:nvSpPr>
        <p:spPr>
          <a:xfrm>
            <a:off x="4979742" y="5403254"/>
            <a:ext cx="810000" cy="52414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pour rebondir en cas d’imprévu</a:t>
            </a:r>
          </a:p>
        </p:txBody>
      </p:sp>
      <p:sp>
        <p:nvSpPr>
          <p:cNvPr id="54" name="Ellipse 53">
            <a:extLst>
              <a:ext uri="{FF2B5EF4-FFF2-40B4-BE49-F238E27FC236}">
                <a16:creationId xmlns:a16="http://schemas.microsoft.com/office/drawing/2014/main" id="{D1CB92BE-B94B-DF4B-8554-CFB1D9499FC3}"/>
              </a:ext>
            </a:extLst>
          </p:cNvPr>
          <p:cNvSpPr/>
          <p:nvPr/>
        </p:nvSpPr>
        <p:spPr>
          <a:xfrm>
            <a:off x="4968694" y="4236478"/>
            <a:ext cx="85217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Participer à l’activité pour la relancer</a:t>
            </a:r>
          </a:p>
        </p:txBody>
      </p:sp>
      <p:sp>
        <p:nvSpPr>
          <p:cNvPr id="64" name="Ellipse 63">
            <a:extLst>
              <a:ext uri="{FF2B5EF4-FFF2-40B4-BE49-F238E27FC236}">
                <a16:creationId xmlns:a16="http://schemas.microsoft.com/office/drawing/2014/main" id="{03AF1E61-64DD-F04F-ACD3-B74BA51FCC2A}"/>
              </a:ext>
            </a:extLst>
          </p:cNvPr>
          <p:cNvSpPr/>
          <p:nvPr/>
        </p:nvSpPr>
        <p:spPr>
          <a:xfrm>
            <a:off x="3960348" y="3550027"/>
            <a:ext cx="776708" cy="5276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Mettre absents les élèves inaptes qui dérangent</a:t>
            </a:r>
          </a:p>
        </p:txBody>
      </p:sp>
      <p:sp>
        <p:nvSpPr>
          <p:cNvPr id="68" name="Ellipse 67">
            <a:extLst>
              <a:ext uri="{FF2B5EF4-FFF2-40B4-BE49-F238E27FC236}">
                <a16:creationId xmlns:a16="http://schemas.microsoft.com/office/drawing/2014/main" id="{7A52A768-C324-914C-9C21-180BEB8BA98F}"/>
              </a:ext>
            </a:extLst>
          </p:cNvPr>
          <p:cNvSpPr/>
          <p:nvPr/>
        </p:nvSpPr>
        <p:spPr>
          <a:xfrm>
            <a:off x="5097334" y="1803413"/>
            <a:ext cx="842864"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9" name="Ellipse 68">
            <a:extLst>
              <a:ext uri="{FF2B5EF4-FFF2-40B4-BE49-F238E27FC236}">
                <a16:creationId xmlns:a16="http://schemas.microsoft.com/office/drawing/2014/main" id="{4197799A-AB37-E746-9136-7BE71A91D46F}"/>
              </a:ext>
            </a:extLst>
          </p:cNvPr>
          <p:cNvSpPr/>
          <p:nvPr/>
        </p:nvSpPr>
        <p:spPr>
          <a:xfrm>
            <a:off x="2594329" y="1908846"/>
            <a:ext cx="701459" cy="5422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70" name="Ellipse 69">
            <a:extLst>
              <a:ext uri="{FF2B5EF4-FFF2-40B4-BE49-F238E27FC236}">
                <a16:creationId xmlns:a16="http://schemas.microsoft.com/office/drawing/2014/main" id="{9D6AD03B-0E69-AF42-909B-C3452A70D79C}"/>
              </a:ext>
            </a:extLst>
          </p:cNvPr>
          <p:cNvSpPr/>
          <p:nvPr/>
        </p:nvSpPr>
        <p:spPr>
          <a:xfrm>
            <a:off x="1890528" y="1803413"/>
            <a:ext cx="681096" cy="5230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42" name="ZoneTexte 41">
            <a:extLst>
              <a:ext uri="{FF2B5EF4-FFF2-40B4-BE49-F238E27FC236}">
                <a16:creationId xmlns:a16="http://schemas.microsoft.com/office/drawing/2014/main" id="{C81970E9-F857-DA43-B10C-7EF2AEAE3996}"/>
              </a:ext>
            </a:extLst>
          </p:cNvPr>
          <p:cNvSpPr txBox="1"/>
          <p:nvPr/>
        </p:nvSpPr>
        <p:spPr>
          <a:xfrm>
            <a:off x="110180" y="3166556"/>
            <a:ext cx="881499" cy="276999"/>
          </a:xfrm>
          <a:prstGeom prst="rect">
            <a:avLst/>
          </a:prstGeom>
          <a:noFill/>
          <a:ln w="3175">
            <a:noFill/>
          </a:ln>
        </p:spPr>
        <p:txBody>
          <a:bodyPr wrap="square" rtlCol="0">
            <a:spAutoFit/>
          </a:bodyPr>
          <a:lstStyle/>
          <a:p>
            <a:r>
              <a:rPr lang="fr-FR" sz="600" b="1" dirty="0"/>
              <a:t>Septembre 2016 (EC)</a:t>
            </a:r>
          </a:p>
        </p:txBody>
      </p:sp>
      <p:sp>
        <p:nvSpPr>
          <p:cNvPr id="56" name="Ellipse 55">
            <a:extLst>
              <a:ext uri="{FF2B5EF4-FFF2-40B4-BE49-F238E27FC236}">
                <a16:creationId xmlns:a16="http://schemas.microsoft.com/office/drawing/2014/main" id="{0F62954C-3731-FE4F-9588-2CC5856C6FC0}"/>
              </a:ext>
            </a:extLst>
          </p:cNvPr>
          <p:cNvSpPr/>
          <p:nvPr/>
        </p:nvSpPr>
        <p:spPr>
          <a:xfrm>
            <a:off x="84761" y="5154581"/>
            <a:ext cx="563804" cy="3724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cycles courts</a:t>
            </a:r>
          </a:p>
        </p:txBody>
      </p:sp>
      <p:sp>
        <p:nvSpPr>
          <p:cNvPr id="57" name="Ellipse 56">
            <a:extLst>
              <a:ext uri="{FF2B5EF4-FFF2-40B4-BE49-F238E27FC236}">
                <a16:creationId xmlns:a16="http://schemas.microsoft.com/office/drawing/2014/main" id="{165B2FA9-CBB2-3E42-9FCA-431AEEEB3FD4}"/>
              </a:ext>
            </a:extLst>
          </p:cNvPr>
          <p:cNvSpPr/>
          <p:nvPr/>
        </p:nvSpPr>
        <p:spPr>
          <a:xfrm>
            <a:off x="40023" y="4164006"/>
            <a:ext cx="740203" cy="3219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Instaurer un cadre</a:t>
            </a:r>
          </a:p>
        </p:txBody>
      </p:sp>
      <p:sp>
        <p:nvSpPr>
          <p:cNvPr id="58" name="Ellipse 57">
            <a:extLst>
              <a:ext uri="{FF2B5EF4-FFF2-40B4-BE49-F238E27FC236}">
                <a16:creationId xmlns:a16="http://schemas.microsoft.com/office/drawing/2014/main" id="{C3BDD7BD-F207-BC46-BD79-89A0984C6704}"/>
              </a:ext>
            </a:extLst>
          </p:cNvPr>
          <p:cNvSpPr/>
          <p:nvPr/>
        </p:nvSpPr>
        <p:spPr>
          <a:xfrm>
            <a:off x="52655" y="559887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Se préparer le mieux possible</a:t>
            </a:r>
          </a:p>
        </p:txBody>
      </p:sp>
      <p:sp>
        <p:nvSpPr>
          <p:cNvPr id="60" name="Ellipse 59">
            <a:extLst>
              <a:ext uri="{FF2B5EF4-FFF2-40B4-BE49-F238E27FC236}">
                <a16:creationId xmlns:a16="http://schemas.microsoft.com/office/drawing/2014/main" id="{DAE6FE45-21E2-654A-B408-E36AAB0618DD}"/>
              </a:ext>
            </a:extLst>
          </p:cNvPr>
          <p:cNvSpPr/>
          <p:nvPr/>
        </p:nvSpPr>
        <p:spPr>
          <a:xfrm>
            <a:off x="121101" y="1908846"/>
            <a:ext cx="842216"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61" name="Ellipse 60">
            <a:extLst>
              <a:ext uri="{FF2B5EF4-FFF2-40B4-BE49-F238E27FC236}">
                <a16:creationId xmlns:a16="http://schemas.microsoft.com/office/drawing/2014/main" id="{3D00EA00-27DC-3E46-B73A-ABB5C64175C1}"/>
              </a:ext>
            </a:extLst>
          </p:cNvPr>
          <p:cNvSpPr/>
          <p:nvPr/>
        </p:nvSpPr>
        <p:spPr>
          <a:xfrm>
            <a:off x="-1992" y="4557768"/>
            <a:ext cx="795812" cy="4689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aux élèves de s’applaudir eux-mêmes</a:t>
            </a:r>
          </a:p>
        </p:txBody>
      </p:sp>
      <p:sp>
        <p:nvSpPr>
          <p:cNvPr id="63" name="Ellipse 62">
            <a:extLst>
              <a:ext uri="{FF2B5EF4-FFF2-40B4-BE49-F238E27FC236}">
                <a16:creationId xmlns:a16="http://schemas.microsoft.com/office/drawing/2014/main" id="{CCC261EA-6C0A-9D42-AAFD-DABDE70041A3}"/>
              </a:ext>
            </a:extLst>
          </p:cNvPr>
          <p:cNvSpPr/>
          <p:nvPr/>
        </p:nvSpPr>
        <p:spPr>
          <a:xfrm>
            <a:off x="105786" y="1280656"/>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65" name="Ellipse 64">
            <a:extLst>
              <a:ext uri="{FF2B5EF4-FFF2-40B4-BE49-F238E27FC236}">
                <a16:creationId xmlns:a16="http://schemas.microsoft.com/office/drawing/2014/main" id="{23164666-F7D3-FC49-9A97-E6050D8C0D9F}"/>
              </a:ext>
            </a:extLst>
          </p:cNvPr>
          <p:cNvSpPr/>
          <p:nvPr/>
        </p:nvSpPr>
        <p:spPr>
          <a:xfrm>
            <a:off x="25812" y="3598565"/>
            <a:ext cx="753887"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Préparer son matériel à l’avance</a:t>
            </a:r>
          </a:p>
        </p:txBody>
      </p:sp>
      <p:sp>
        <p:nvSpPr>
          <p:cNvPr id="66" name="Ellipse 65">
            <a:extLst>
              <a:ext uri="{FF2B5EF4-FFF2-40B4-BE49-F238E27FC236}">
                <a16:creationId xmlns:a16="http://schemas.microsoft.com/office/drawing/2014/main" id="{D5B19553-962C-E042-808A-CD32F22D7123}"/>
              </a:ext>
            </a:extLst>
          </p:cNvPr>
          <p:cNvSpPr/>
          <p:nvPr/>
        </p:nvSpPr>
        <p:spPr>
          <a:xfrm>
            <a:off x="5982871" y="183780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67" name="ZoneTexte 66">
            <a:extLst>
              <a:ext uri="{FF2B5EF4-FFF2-40B4-BE49-F238E27FC236}">
                <a16:creationId xmlns:a16="http://schemas.microsoft.com/office/drawing/2014/main" id="{76A82078-E2FF-9641-B47F-C74F9BEF23FD}"/>
              </a:ext>
            </a:extLst>
          </p:cNvPr>
          <p:cNvSpPr txBox="1"/>
          <p:nvPr/>
        </p:nvSpPr>
        <p:spPr>
          <a:xfrm>
            <a:off x="6108741" y="3171352"/>
            <a:ext cx="722741" cy="276999"/>
          </a:xfrm>
          <a:prstGeom prst="rect">
            <a:avLst/>
          </a:prstGeom>
          <a:noFill/>
          <a:ln w="3175">
            <a:noFill/>
          </a:ln>
        </p:spPr>
        <p:txBody>
          <a:bodyPr wrap="square" rtlCol="0">
            <a:spAutoFit/>
          </a:bodyPr>
          <a:lstStyle/>
          <a:p>
            <a:r>
              <a:rPr lang="fr-FR" sz="600" b="1" dirty="0"/>
              <a:t>Avril 2017 (ACC)</a:t>
            </a:r>
          </a:p>
        </p:txBody>
      </p:sp>
      <p:sp>
        <p:nvSpPr>
          <p:cNvPr id="73" name="Ellipse 72">
            <a:extLst>
              <a:ext uri="{FF2B5EF4-FFF2-40B4-BE49-F238E27FC236}">
                <a16:creationId xmlns:a16="http://schemas.microsoft.com/office/drawing/2014/main" id="{1CDCA8F5-6A94-2043-A11D-658D463441C7}"/>
              </a:ext>
            </a:extLst>
          </p:cNvPr>
          <p:cNvSpPr/>
          <p:nvPr/>
        </p:nvSpPr>
        <p:spPr>
          <a:xfrm>
            <a:off x="5988343" y="2440885"/>
            <a:ext cx="952955" cy="610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aient une cohésion de classe, que tous s’encouragent</a:t>
            </a:r>
          </a:p>
        </p:txBody>
      </p:sp>
      <p:sp>
        <p:nvSpPr>
          <p:cNvPr id="74" name="Ellipse 73">
            <a:extLst>
              <a:ext uri="{FF2B5EF4-FFF2-40B4-BE49-F238E27FC236}">
                <a16:creationId xmlns:a16="http://schemas.microsoft.com/office/drawing/2014/main" id="{56D7DFB7-7D26-924D-B518-9F2C280F19F1}"/>
              </a:ext>
            </a:extLst>
          </p:cNvPr>
          <p:cNvSpPr/>
          <p:nvPr/>
        </p:nvSpPr>
        <p:spPr>
          <a:xfrm>
            <a:off x="6084630" y="4077700"/>
            <a:ext cx="677186" cy="48978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une mise en train ludique</a:t>
            </a:r>
          </a:p>
        </p:txBody>
      </p:sp>
      <p:sp>
        <p:nvSpPr>
          <p:cNvPr id="75" name="Ellipse 74">
            <a:extLst>
              <a:ext uri="{FF2B5EF4-FFF2-40B4-BE49-F238E27FC236}">
                <a16:creationId xmlns:a16="http://schemas.microsoft.com/office/drawing/2014/main" id="{02B3ACB9-7736-D04D-83D9-38C555BB4FEA}"/>
              </a:ext>
            </a:extLst>
          </p:cNvPr>
          <p:cNvSpPr/>
          <p:nvPr/>
        </p:nvSpPr>
        <p:spPr>
          <a:xfrm>
            <a:off x="6083346" y="4578517"/>
            <a:ext cx="668062" cy="4810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des groupes à niveaux maqués</a:t>
            </a:r>
          </a:p>
        </p:txBody>
      </p:sp>
      <p:sp>
        <p:nvSpPr>
          <p:cNvPr id="76" name="Ellipse 75">
            <a:extLst>
              <a:ext uri="{FF2B5EF4-FFF2-40B4-BE49-F238E27FC236}">
                <a16:creationId xmlns:a16="http://schemas.microsoft.com/office/drawing/2014/main" id="{1F7FB22C-DCAB-C24B-974B-F24560AB368C}"/>
              </a:ext>
            </a:extLst>
          </p:cNvPr>
          <p:cNvSpPr/>
          <p:nvPr/>
        </p:nvSpPr>
        <p:spPr>
          <a:xfrm>
            <a:off x="5857363" y="134436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77" name="Ellipse 76">
            <a:extLst>
              <a:ext uri="{FF2B5EF4-FFF2-40B4-BE49-F238E27FC236}">
                <a16:creationId xmlns:a16="http://schemas.microsoft.com/office/drawing/2014/main" id="{2EE29914-3EFF-6246-AFA9-BE17EAB43F4A}"/>
              </a:ext>
            </a:extLst>
          </p:cNvPr>
          <p:cNvSpPr/>
          <p:nvPr/>
        </p:nvSpPr>
        <p:spPr>
          <a:xfrm>
            <a:off x="6026605" y="5327485"/>
            <a:ext cx="914693" cy="59991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le mieux préparé possible (prévoir trop plutôt que pas assez)</a:t>
            </a:r>
          </a:p>
        </p:txBody>
      </p:sp>
      <p:sp>
        <p:nvSpPr>
          <p:cNvPr id="78" name="Ellipse 77">
            <a:extLst>
              <a:ext uri="{FF2B5EF4-FFF2-40B4-BE49-F238E27FC236}">
                <a16:creationId xmlns:a16="http://schemas.microsoft.com/office/drawing/2014/main" id="{8D39A1EF-5D0E-514C-91E3-AA1E1F6E15F8}"/>
              </a:ext>
            </a:extLst>
          </p:cNvPr>
          <p:cNvSpPr/>
          <p:nvPr/>
        </p:nvSpPr>
        <p:spPr>
          <a:xfrm>
            <a:off x="6026605" y="3373461"/>
            <a:ext cx="816290" cy="65853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Avoir des exigences raisonnables afin de ne pas être déçu</a:t>
            </a:r>
          </a:p>
        </p:txBody>
      </p:sp>
      <p:sp>
        <p:nvSpPr>
          <p:cNvPr id="79" name="Ellipse 78">
            <a:extLst>
              <a:ext uri="{FF2B5EF4-FFF2-40B4-BE49-F238E27FC236}">
                <a16:creationId xmlns:a16="http://schemas.microsoft.com/office/drawing/2014/main" id="{9B0979D7-3F2E-1E41-B06A-3D10D571E4EC}"/>
              </a:ext>
            </a:extLst>
          </p:cNvPr>
          <p:cNvSpPr/>
          <p:nvPr/>
        </p:nvSpPr>
        <p:spPr>
          <a:xfrm>
            <a:off x="1721186" y="3719519"/>
            <a:ext cx="842637" cy="34301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80" name="Ellipse 79">
            <a:extLst>
              <a:ext uri="{FF2B5EF4-FFF2-40B4-BE49-F238E27FC236}">
                <a16:creationId xmlns:a16="http://schemas.microsoft.com/office/drawing/2014/main" id="{01FDE926-1571-3E41-BF9E-548F434EA41E}"/>
              </a:ext>
            </a:extLst>
          </p:cNvPr>
          <p:cNvSpPr/>
          <p:nvPr/>
        </p:nvSpPr>
        <p:spPr>
          <a:xfrm>
            <a:off x="1008617" y="5429827"/>
            <a:ext cx="699608" cy="54006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Demander à 2-3 élèves de mettre en place le filet</a:t>
            </a:r>
          </a:p>
        </p:txBody>
      </p:sp>
      <p:sp>
        <p:nvSpPr>
          <p:cNvPr id="81" name="Ellipse 80">
            <a:extLst>
              <a:ext uri="{FF2B5EF4-FFF2-40B4-BE49-F238E27FC236}">
                <a16:creationId xmlns:a16="http://schemas.microsoft.com/office/drawing/2014/main" id="{F9C8FE9B-66F9-0940-94AD-68FD06538A67}"/>
              </a:ext>
            </a:extLst>
          </p:cNvPr>
          <p:cNvSpPr/>
          <p:nvPr/>
        </p:nvSpPr>
        <p:spPr>
          <a:xfrm>
            <a:off x="1640959" y="5489382"/>
            <a:ext cx="946340" cy="4766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Laisser les élèves gérer la mise en place du filet en se répartissant les tâches</a:t>
            </a:r>
          </a:p>
        </p:txBody>
      </p:sp>
      <p:sp>
        <p:nvSpPr>
          <p:cNvPr id="82" name="Ellipse 81">
            <a:extLst>
              <a:ext uri="{FF2B5EF4-FFF2-40B4-BE49-F238E27FC236}">
                <a16:creationId xmlns:a16="http://schemas.microsoft.com/office/drawing/2014/main" id="{DB4AEB14-1021-F94D-ACEB-AF67CE9731E1}"/>
              </a:ext>
            </a:extLst>
          </p:cNvPr>
          <p:cNvSpPr/>
          <p:nvPr/>
        </p:nvSpPr>
        <p:spPr>
          <a:xfrm>
            <a:off x="1774588" y="4656185"/>
            <a:ext cx="76894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Gérer les élèves par l’activité</a:t>
            </a:r>
          </a:p>
        </p:txBody>
      </p:sp>
      <p:sp>
        <p:nvSpPr>
          <p:cNvPr id="83" name="Ellipse 82">
            <a:extLst>
              <a:ext uri="{FF2B5EF4-FFF2-40B4-BE49-F238E27FC236}">
                <a16:creationId xmlns:a16="http://schemas.microsoft.com/office/drawing/2014/main" id="{4C112A53-1920-7E40-9ED5-A5BC2833C4E0}"/>
              </a:ext>
            </a:extLst>
          </p:cNvPr>
          <p:cNvSpPr/>
          <p:nvPr/>
        </p:nvSpPr>
        <p:spPr>
          <a:xfrm>
            <a:off x="1009936" y="3927888"/>
            <a:ext cx="916799" cy="44030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Parler après la leçon avec les élèves à problèmes disciplinaires</a:t>
            </a:r>
          </a:p>
        </p:txBody>
      </p:sp>
      <p:sp>
        <p:nvSpPr>
          <p:cNvPr id="84" name="Ellipse 83">
            <a:extLst>
              <a:ext uri="{FF2B5EF4-FFF2-40B4-BE49-F238E27FC236}">
                <a16:creationId xmlns:a16="http://schemas.microsoft.com/office/drawing/2014/main" id="{1B917AC9-223F-B04C-987E-B8D646FCB97C}"/>
              </a:ext>
            </a:extLst>
          </p:cNvPr>
          <p:cNvSpPr/>
          <p:nvPr/>
        </p:nvSpPr>
        <p:spPr>
          <a:xfrm>
            <a:off x="928219" y="4417675"/>
            <a:ext cx="1005134" cy="43128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Etre plus sec dès le début quand les étudiants se comportent mal</a:t>
            </a:r>
          </a:p>
        </p:txBody>
      </p:sp>
      <p:sp>
        <p:nvSpPr>
          <p:cNvPr id="85" name="Ellipse 84">
            <a:extLst>
              <a:ext uri="{FF2B5EF4-FFF2-40B4-BE49-F238E27FC236}">
                <a16:creationId xmlns:a16="http://schemas.microsoft.com/office/drawing/2014/main" id="{9BC0A5EC-9BC2-9842-BC5B-DEF801E4935F}"/>
              </a:ext>
            </a:extLst>
          </p:cNvPr>
          <p:cNvSpPr/>
          <p:nvPr/>
        </p:nvSpPr>
        <p:spPr>
          <a:xfrm>
            <a:off x="1774588" y="4150027"/>
            <a:ext cx="791225" cy="45333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plusieurs thèmes dans un seul cours</a:t>
            </a:r>
          </a:p>
        </p:txBody>
      </p:sp>
      <p:sp>
        <p:nvSpPr>
          <p:cNvPr id="86" name="Ellipse 85">
            <a:extLst>
              <a:ext uri="{FF2B5EF4-FFF2-40B4-BE49-F238E27FC236}">
                <a16:creationId xmlns:a16="http://schemas.microsoft.com/office/drawing/2014/main" id="{8E0FB271-0BB1-7E48-A50A-88308442DCE8}"/>
              </a:ext>
            </a:extLst>
          </p:cNvPr>
          <p:cNvSpPr/>
          <p:nvPr/>
        </p:nvSpPr>
        <p:spPr>
          <a:xfrm>
            <a:off x="2597694" y="1494447"/>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progressent</a:t>
            </a:r>
          </a:p>
        </p:txBody>
      </p:sp>
      <p:sp>
        <p:nvSpPr>
          <p:cNvPr id="88" name="Ellipse 87">
            <a:extLst>
              <a:ext uri="{FF2B5EF4-FFF2-40B4-BE49-F238E27FC236}">
                <a16:creationId xmlns:a16="http://schemas.microsoft.com/office/drawing/2014/main" id="{16F167DF-B9DF-4647-97DB-C4AA19043CEC}"/>
              </a:ext>
            </a:extLst>
          </p:cNvPr>
          <p:cNvSpPr/>
          <p:nvPr/>
        </p:nvSpPr>
        <p:spPr>
          <a:xfrm>
            <a:off x="2723034" y="3290759"/>
            <a:ext cx="1022964"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Donner des rétroactions positives aux élèves et des conseils</a:t>
            </a:r>
          </a:p>
        </p:txBody>
      </p:sp>
      <p:sp>
        <p:nvSpPr>
          <p:cNvPr id="89" name="Ellipse 88">
            <a:extLst>
              <a:ext uri="{FF2B5EF4-FFF2-40B4-BE49-F238E27FC236}">
                <a16:creationId xmlns:a16="http://schemas.microsoft.com/office/drawing/2014/main" id="{20970AEA-D8C2-F74E-BCD7-71CFDB8EF9E6}"/>
              </a:ext>
            </a:extLst>
          </p:cNvPr>
          <p:cNvSpPr/>
          <p:nvPr/>
        </p:nvSpPr>
        <p:spPr>
          <a:xfrm>
            <a:off x="2767279" y="5198568"/>
            <a:ext cx="828272"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Lancer la classe dans l’activité, puis participer</a:t>
            </a:r>
          </a:p>
        </p:txBody>
      </p:sp>
      <p:sp>
        <p:nvSpPr>
          <p:cNvPr id="91" name="Ellipse 90">
            <a:extLst>
              <a:ext uri="{FF2B5EF4-FFF2-40B4-BE49-F238E27FC236}">
                <a16:creationId xmlns:a16="http://schemas.microsoft.com/office/drawing/2014/main" id="{F191F2C9-C2DF-2049-B908-855F2A734C9A}"/>
              </a:ext>
            </a:extLst>
          </p:cNvPr>
          <p:cNvSpPr/>
          <p:nvPr/>
        </p:nvSpPr>
        <p:spPr>
          <a:xfrm>
            <a:off x="3186195" y="1704878"/>
            <a:ext cx="836855" cy="40767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Qu’il y ait du rendement</a:t>
            </a:r>
          </a:p>
        </p:txBody>
      </p:sp>
      <p:sp>
        <p:nvSpPr>
          <p:cNvPr id="92" name="Ellipse 91">
            <a:extLst>
              <a:ext uri="{FF2B5EF4-FFF2-40B4-BE49-F238E27FC236}">
                <a16:creationId xmlns:a16="http://schemas.microsoft.com/office/drawing/2014/main" id="{B512D487-FDD6-4C49-AFCF-5AE245E2E27F}"/>
              </a:ext>
            </a:extLst>
          </p:cNvPr>
          <p:cNvSpPr/>
          <p:nvPr/>
        </p:nvSpPr>
        <p:spPr>
          <a:xfrm>
            <a:off x="3208087" y="2132211"/>
            <a:ext cx="921543" cy="54154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ne se chamaillent pas et que le climat soit amical</a:t>
            </a:r>
          </a:p>
        </p:txBody>
      </p:sp>
      <p:sp>
        <p:nvSpPr>
          <p:cNvPr id="93" name="Ellipse 92">
            <a:extLst>
              <a:ext uri="{FF2B5EF4-FFF2-40B4-BE49-F238E27FC236}">
                <a16:creationId xmlns:a16="http://schemas.microsoft.com/office/drawing/2014/main" id="{D981833D-5A7D-DE46-A9E5-431FD119047B}"/>
              </a:ext>
            </a:extLst>
          </p:cNvPr>
          <p:cNvSpPr/>
          <p:nvPr/>
        </p:nvSpPr>
        <p:spPr>
          <a:xfrm>
            <a:off x="2770966" y="4714605"/>
            <a:ext cx="745766" cy="50216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Privilégier une entrée par la compétition</a:t>
            </a:r>
          </a:p>
        </p:txBody>
      </p:sp>
      <p:sp>
        <p:nvSpPr>
          <p:cNvPr id="94" name="Ellipse 93">
            <a:extLst>
              <a:ext uri="{FF2B5EF4-FFF2-40B4-BE49-F238E27FC236}">
                <a16:creationId xmlns:a16="http://schemas.microsoft.com/office/drawing/2014/main" id="{4333B57C-435B-8542-96C6-C8C63B4C8B07}"/>
              </a:ext>
            </a:extLst>
          </p:cNvPr>
          <p:cNvSpPr/>
          <p:nvPr/>
        </p:nvSpPr>
        <p:spPr>
          <a:xfrm>
            <a:off x="5007713" y="4622677"/>
            <a:ext cx="849650" cy="34301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Proposer des alternatives</a:t>
            </a:r>
          </a:p>
        </p:txBody>
      </p:sp>
      <p:sp>
        <p:nvSpPr>
          <p:cNvPr id="96" name="Ellipse 95">
            <a:extLst>
              <a:ext uri="{FF2B5EF4-FFF2-40B4-BE49-F238E27FC236}">
                <a16:creationId xmlns:a16="http://schemas.microsoft.com/office/drawing/2014/main" id="{173469B8-2010-A84D-9D26-C09099930C97}"/>
              </a:ext>
            </a:extLst>
          </p:cNvPr>
          <p:cNvSpPr/>
          <p:nvPr/>
        </p:nvSpPr>
        <p:spPr>
          <a:xfrm>
            <a:off x="4980714" y="5036252"/>
            <a:ext cx="896332" cy="36063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Faire un plan A et prévoir un plan B</a:t>
            </a:r>
          </a:p>
        </p:txBody>
      </p:sp>
      <p:sp>
        <p:nvSpPr>
          <p:cNvPr id="97" name="Ellipse 96">
            <a:extLst>
              <a:ext uri="{FF2B5EF4-FFF2-40B4-BE49-F238E27FC236}">
                <a16:creationId xmlns:a16="http://schemas.microsoft.com/office/drawing/2014/main" id="{AD2E8862-9528-8340-BBED-EDF50FA71FA2}"/>
              </a:ext>
            </a:extLst>
          </p:cNvPr>
          <p:cNvSpPr/>
          <p:nvPr/>
        </p:nvSpPr>
        <p:spPr>
          <a:xfrm>
            <a:off x="4979742" y="3842136"/>
            <a:ext cx="833977" cy="38579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Travailler la collaboration, l’entraide, le </a:t>
            </a:r>
            <a:r>
              <a:rPr lang="fr-FR" sz="600" dirty="0" err="1">
                <a:solidFill>
                  <a:schemeClr val="tx1"/>
                </a:solidFill>
              </a:rPr>
              <a:t>fair</a:t>
            </a:r>
            <a:r>
              <a:rPr lang="fr-FR" sz="600" dirty="0">
                <a:solidFill>
                  <a:schemeClr val="tx1"/>
                </a:solidFill>
              </a:rPr>
              <a:t> </a:t>
            </a:r>
            <a:r>
              <a:rPr lang="fr-FR" sz="600" dirty="0" err="1">
                <a:solidFill>
                  <a:schemeClr val="tx1"/>
                </a:solidFill>
              </a:rPr>
              <a:t>play</a:t>
            </a:r>
            <a:endParaRPr lang="fr-FR" sz="600" dirty="0">
              <a:solidFill>
                <a:schemeClr val="tx1"/>
              </a:solidFill>
            </a:endParaRPr>
          </a:p>
        </p:txBody>
      </p:sp>
      <p:sp>
        <p:nvSpPr>
          <p:cNvPr id="71" name="Ellipse 70">
            <a:extLst>
              <a:ext uri="{FF2B5EF4-FFF2-40B4-BE49-F238E27FC236}">
                <a16:creationId xmlns:a16="http://schemas.microsoft.com/office/drawing/2014/main" id="{25CBA14D-6012-A04F-AC8F-3C23AAEB88AA}"/>
              </a:ext>
            </a:extLst>
          </p:cNvPr>
          <p:cNvSpPr/>
          <p:nvPr/>
        </p:nvSpPr>
        <p:spPr>
          <a:xfrm>
            <a:off x="4018681" y="2556968"/>
            <a:ext cx="1004847" cy="4406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les étudiants se taisent et écoutent durant les consignes</a:t>
            </a:r>
          </a:p>
        </p:txBody>
      </p:sp>
      <p:sp>
        <p:nvSpPr>
          <p:cNvPr id="72" name="Ellipse 71">
            <a:extLst>
              <a:ext uri="{FF2B5EF4-FFF2-40B4-BE49-F238E27FC236}">
                <a16:creationId xmlns:a16="http://schemas.microsoft.com/office/drawing/2014/main" id="{9686B513-872F-E741-A407-4C5EEACD2AAD}"/>
              </a:ext>
            </a:extLst>
          </p:cNvPr>
          <p:cNvSpPr/>
          <p:nvPr/>
        </p:nvSpPr>
        <p:spPr>
          <a:xfrm>
            <a:off x="3897293" y="4126504"/>
            <a:ext cx="776708" cy="536109"/>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Rassembler les étudiants</a:t>
            </a:r>
          </a:p>
        </p:txBody>
      </p:sp>
      <p:sp>
        <p:nvSpPr>
          <p:cNvPr id="95" name="ZoneTexte 94">
            <a:extLst>
              <a:ext uri="{FF2B5EF4-FFF2-40B4-BE49-F238E27FC236}">
                <a16:creationId xmlns:a16="http://schemas.microsoft.com/office/drawing/2014/main" id="{9DB4A45B-9D0D-1449-82B6-2781FBF05EB5}"/>
              </a:ext>
            </a:extLst>
          </p:cNvPr>
          <p:cNvSpPr txBox="1"/>
          <p:nvPr/>
        </p:nvSpPr>
        <p:spPr>
          <a:xfrm>
            <a:off x="7071634" y="3132953"/>
            <a:ext cx="722741" cy="184666"/>
          </a:xfrm>
          <a:prstGeom prst="rect">
            <a:avLst/>
          </a:prstGeom>
          <a:noFill/>
          <a:ln w="3175">
            <a:noFill/>
          </a:ln>
        </p:spPr>
        <p:txBody>
          <a:bodyPr wrap="square" rtlCol="0">
            <a:spAutoFit/>
          </a:bodyPr>
          <a:lstStyle/>
          <a:p>
            <a:r>
              <a:rPr lang="fr-FR" sz="600" b="1" dirty="0"/>
              <a:t>Début juin (IS)</a:t>
            </a:r>
          </a:p>
        </p:txBody>
      </p:sp>
      <p:sp>
        <p:nvSpPr>
          <p:cNvPr id="98" name="ZoneTexte 97">
            <a:extLst>
              <a:ext uri="{FF2B5EF4-FFF2-40B4-BE49-F238E27FC236}">
                <a16:creationId xmlns:a16="http://schemas.microsoft.com/office/drawing/2014/main" id="{DDC1E2F5-ECCB-4041-8510-6A30F3367D66}"/>
              </a:ext>
            </a:extLst>
          </p:cNvPr>
          <p:cNvSpPr txBox="1"/>
          <p:nvPr/>
        </p:nvSpPr>
        <p:spPr>
          <a:xfrm>
            <a:off x="8197962" y="3151513"/>
            <a:ext cx="722741" cy="184666"/>
          </a:xfrm>
          <a:prstGeom prst="rect">
            <a:avLst/>
          </a:prstGeom>
          <a:noFill/>
          <a:ln w="3175">
            <a:noFill/>
          </a:ln>
        </p:spPr>
        <p:txBody>
          <a:bodyPr wrap="square" rtlCol="0">
            <a:spAutoFit/>
          </a:bodyPr>
          <a:lstStyle/>
          <a:p>
            <a:r>
              <a:rPr lang="fr-FR" sz="600" b="1" dirty="0"/>
              <a:t>Fin juin (RC)</a:t>
            </a:r>
          </a:p>
        </p:txBody>
      </p:sp>
      <p:sp>
        <p:nvSpPr>
          <p:cNvPr id="101" name="Ellipse 100">
            <a:extLst>
              <a:ext uri="{FF2B5EF4-FFF2-40B4-BE49-F238E27FC236}">
                <a16:creationId xmlns:a16="http://schemas.microsoft.com/office/drawing/2014/main" id="{E6711B45-3781-074E-93F3-D0A73FC2491C}"/>
              </a:ext>
            </a:extLst>
          </p:cNvPr>
          <p:cNvSpPr/>
          <p:nvPr/>
        </p:nvSpPr>
        <p:spPr>
          <a:xfrm>
            <a:off x="6847167" y="1348411"/>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4" name="Ellipse 103">
            <a:extLst>
              <a:ext uri="{FF2B5EF4-FFF2-40B4-BE49-F238E27FC236}">
                <a16:creationId xmlns:a16="http://schemas.microsoft.com/office/drawing/2014/main" id="{5CCCDBEE-AA45-8543-8812-A28F924EF8BB}"/>
              </a:ext>
            </a:extLst>
          </p:cNvPr>
          <p:cNvSpPr/>
          <p:nvPr/>
        </p:nvSpPr>
        <p:spPr>
          <a:xfrm>
            <a:off x="6907901" y="1821632"/>
            <a:ext cx="810523"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5" name="Ellipse 104">
            <a:extLst>
              <a:ext uri="{FF2B5EF4-FFF2-40B4-BE49-F238E27FC236}">
                <a16:creationId xmlns:a16="http://schemas.microsoft.com/office/drawing/2014/main" id="{FE5FDA91-778C-1940-A76C-0C015882010A}"/>
              </a:ext>
            </a:extLst>
          </p:cNvPr>
          <p:cNvSpPr/>
          <p:nvPr/>
        </p:nvSpPr>
        <p:spPr>
          <a:xfrm>
            <a:off x="8091309" y="2096939"/>
            <a:ext cx="839215" cy="3430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apprennent</a:t>
            </a:r>
          </a:p>
        </p:txBody>
      </p:sp>
      <p:sp>
        <p:nvSpPr>
          <p:cNvPr id="106" name="Ellipse 105">
            <a:extLst>
              <a:ext uri="{FF2B5EF4-FFF2-40B4-BE49-F238E27FC236}">
                <a16:creationId xmlns:a16="http://schemas.microsoft.com/office/drawing/2014/main" id="{D83DC051-D066-6340-82F0-15B0DA1F31E2}"/>
              </a:ext>
            </a:extLst>
          </p:cNvPr>
          <p:cNvSpPr/>
          <p:nvPr/>
        </p:nvSpPr>
        <p:spPr>
          <a:xfrm>
            <a:off x="8071356" y="2469559"/>
            <a:ext cx="882356" cy="496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rPr>
              <a:t>Que tous  les étudiants s’engagent</a:t>
            </a:r>
          </a:p>
        </p:txBody>
      </p:sp>
      <p:sp>
        <p:nvSpPr>
          <p:cNvPr id="107" name="Ellipse 106">
            <a:extLst>
              <a:ext uri="{FF2B5EF4-FFF2-40B4-BE49-F238E27FC236}">
                <a16:creationId xmlns:a16="http://schemas.microsoft.com/office/drawing/2014/main" id="{E37C573A-2FE2-2E47-9AC8-1D3198FE27DF}"/>
              </a:ext>
            </a:extLst>
          </p:cNvPr>
          <p:cNvSpPr/>
          <p:nvPr/>
        </p:nvSpPr>
        <p:spPr>
          <a:xfrm>
            <a:off x="8071356" y="154655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tendent vers l’autonomie</a:t>
            </a:r>
          </a:p>
        </p:txBody>
      </p:sp>
      <p:sp>
        <p:nvSpPr>
          <p:cNvPr id="108" name="Ellipse 107">
            <a:extLst>
              <a:ext uri="{FF2B5EF4-FFF2-40B4-BE49-F238E27FC236}">
                <a16:creationId xmlns:a16="http://schemas.microsoft.com/office/drawing/2014/main" id="{E4A4091C-7C47-1043-8618-D0DB1FB1F37B}"/>
              </a:ext>
            </a:extLst>
          </p:cNvPr>
          <p:cNvSpPr/>
          <p:nvPr/>
        </p:nvSpPr>
        <p:spPr>
          <a:xfrm>
            <a:off x="7970888" y="1027505"/>
            <a:ext cx="975955" cy="47027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dirty="0">
                <a:solidFill>
                  <a:schemeClr val="tx1"/>
                </a:solidFill>
              </a:rPr>
              <a:t>Que les étudiants s’entendent bien</a:t>
            </a:r>
          </a:p>
        </p:txBody>
      </p:sp>
      <p:sp>
        <p:nvSpPr>
          <p:cNvPr id="109" name="Espace réservé du contenu 3">
            <a:extLst>
              <a:ext uri="{FF2B5EF4-FFF2-40B4-BE49-F238E27FC236}">
                <a16:creationId xmlns:a16="http://schemas.microsoft.com/office/drawing/2014/main" id="{15BDCBF5-E703-7642-B362-CEFDFC9DE90B}"/>
              </a:ext>
            </a:extLst>
          </p:cNvPr>
          <p:cNvSpPr>
            <a:spLocks noGrp="1"/>
          </p:cNvSpPr>
          <p:nvPr>
            <p:ph idx="1"/>
          </p:nvPr>
        </p:nvSpPr>
        <p:spPr>
          <a:xfrm>
            <a:off x="6934792" y="4819149"/>
            <a:ext cx="838442" cy="52660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fr-FR" sz="600" dirty="0">
                <a:solidFill>
                  <a:schemeClr val="tx1"/>
                </a:solidFill>
              </a:rPr>
              <a:t>Faire un plan A et prévoir un plan B</a:t>
            </a:r>
          </a:p>
        </p:txBody>
      </p:sp>
      <p:sp>
        <p:nvSpPr>
          <p:cNvPr id="110" name="Espace réservé du contenu 3">
            <a:extLst>
              <a:ext uri="{FF2B5EF4-FFF2-40B4-BE49-F238E27FC236}">
                <a16:creationId xmlns:a16="http://schemas.microsoft.com/office/drawing/2014/main" id="{7717F053-67A5-884A-BB9C-7C655ADC4DBC}"/>
              </a:ext>
            </a:extLst>
          </p:cNvPr>
          <p:cNvSpPr txBox="1">
            <a:spLocks/>
          </p:cNvSpPr>
          <p:nvPr/>
        </p:nvSpPr>
        <p:spPr>
          <a:xfrm>
            <a:off x="6941297" y="426566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Donner différents rôles aux étudiants</a:t>
            </a:r>
          </a:p>
        </p:txBody>
      </p:sp>
      <p:sp>
        <p:nvSpPr>
          <p:cNvPr id="111" name="Espace réservé du contenu 3">
            <a:extLst>
              <a:ext uri="{FF2B5EF4-FFF2-40B4-BE49-F238E27FC236}">
                <a16:creationId xmlns:a16="http://schemas.microsoft.com/office/drawing/2014/main" id="{C9C56FA7-2EB3-2B46-A36F-0BDE09721F81}"/>
              </a:ext>
            </a:extLst>
          </p:cNvPr>
          <p:cNvSpPr txBox="1">
            <a:spLocks/>
          </p:cNvSpPr>
          <p:nvPr/>
        </p:nvSpPr>
        <p:spPr>
          <a:xfrm>
            <a:off x="6928287" y="536401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Encourager les étudiants</a:t>
            </a:r>
          </a:p>
        </p:txBody>
      </p:sp>
      <p:sp>
        <p:nvSpPr>
          <p:cNvPr id="112" name="Espace réservé du contenu 3">
            <a:extLst>
              <a:ext uri="{FF2B5EF4-FFF2-40B4-BE49-F238E27FC236}">
                <a16:creationId xmlns:a16="http://schemas.microsoft.com/office/drawing/2014/main" id="{EBA2263B-F25A-E949-BC02-945CF6724093}"/>
              </a:ext>
            </a:extLst>
          </p:cNvPr>
          <p:cNvSpPr txBox="1">
            <a:spLocks/>
          </p:cNvSpPr>
          <p:nvPr/>
        </p:nvSpPr>
        <p:spPr>
          <a:xfrm>
            <a:off x="6932512" y="3570721"/>
            <a:ext cx="919824"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un système de récompenses</a:t>
            </a:r>
          </a:p>
        </p:txBody>
      </p:sp>
      <p:sp>
        <p:nvSpPr>
          <p:cNvPr id="113" name="Espace réservé du contenu 3">
            <a:extLst>
              <a:ext uri="{FF2B5EF4-FFF2-40B4-BE49-F238E27FC236}">
                <a16:creationId xmlns:a16="http://schemas.microsoft.com/office/drawing/2014/main" id="{AFBC05BA-5AE4-BD44-8DA8-2324FAB54B94}"/>
              </a:ext>
            </a:extLst>
          </p:cNvPr>
          <p:cNvSpPr txBox="1">
            <a:spLocks/>
          </p:cNvSpPr>
          <p:nvPr/>
        </p:nvSpPr>
        <p:spPr>
          <a:xfrm>
            <a:off x="8029204" y="4800799"/>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600" dirty="0">
                <a:solidFill>
                  <a:schemeClr val="tx1"/>
                </a:solidFill>
              </a:rPr>
              <a:t>Utiliser les étudiants qui n’ont pas envie à bon escient</a:t>
            </a:r>
          </a:p>
        </p:txBody>
      </p:sp>
      <p:sp>
        <p:nvSpPr>
          <p:cNvPr id="114" name="Espace réservé du contenu 3">
            <a:extLst>
              <a:ext uri="{FF2B5EF4-FFF2-40B4-BE49-F238E27FC236}">
                <a16:creationId xmlns:a16="http://schemas.microsoft.com/office/drawing/2014/main" id="{092DF435-5212-164B-9C33-A1F65F72A169}"/>
              </a:ext>
            </a:extLst>
          </p:cNvPr>
          <p:cNvSpPr txBox="1">
            <a:spLocks/>
          </p:cNvSpPr>
          <p:nvPr/>
        </p:nvSpPr>
        <p:spPr>
          <a:xfrm>
            <a:off x="8003082" y="3614520"/>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Se concentrer sur les </a:t>
            </a:r>
            <a:r>
              <a:rPr lang="fr-FR" sz="825" dirty="0">
                <a:solidFill>
                  <a:schemeClr val="tx1"/>
                </a:solidFill>
              </a:rPr>
              <a:t>étudiants</a:t>
            </a:r>
            <a:r>
              <a:rPr lang="fr-FR" sz="750" dirty="0">
                <a:solidFill>
                  <a:schemeClr val="tx1"/>
                </a:solidFill>
              </a:rPr>
              <a:t> qui ont envie de participer</a:t>
            </a:r>
          </a:p>
        </p:txBody>
      </p:sp>
      <p:sp>
        <p:nvSpPr>
          <p:cNvPr id="115" name="Espace réservé du contenu 3">
            <a:extLst>
              <a:ext uri="{FF2B5EF4-FFF2-40B4-BE49-F238E27FC236}">
                <a16:creationId xmlns:a16="http://schemas.microsoft.com/office/drawing/2014/main" id="{37AC8831-425E-0D4B-9500-37E9EE78B920}"/>
              </a:ext>
            </a:extLst>
          </p:cNvPr>
          <p:cNvSpPr txBox="1">
            <a:spLocks/>
          </p:cNvSpPr>
          <p:nvPr/>
        </p:nvSpPr>
        <p:spPr>
          <a:xfrm>
            <a:off x="8049159" y="537007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Mette en place plusieurs choses</a:t>
            </a:r>
          </a:p>
        </p:txBody>
      </p:sp>
      <p:sp>
        <p:nvSpPr>
          <p:cNvPr id="116" name="Espace réservé du contenu 3">
            <a:extLst>
              <a:ext uri="{FF2B5EF4-FFF2-40B4-BE49-F238E27FC236}">
                <a16:creationId xmlns:a16="http://schemas.microsoft.com/office/drawing/2014/main" id="{0A980506-EE78-E94B-8AC9-CA8958D5B9CA}"/>
              </a:ext>
            </a:extLst>
          </p:cNvPr>
          <p:cNvSpPr txBox="1">
            <a:spLocks/>
          </p:cNvSpPr>
          <p:nvPr/>
        </p:nvSpPr>
        <p:spPr>
          <a:xfrm>
            <a:off x="7978909" y="4218542"/>
            <a:ext cx="838442" cy="526604"/>
          </a:xfrm>
          <a:prstGeom prst="ellipse">
            <a:avLst/>
          </a:prstGeom>
          <a:noFill/>
          <a:ln w="3175"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fr-FR" sz="750" dirty="0">
                <a:solidFill>
                  <a:schemeClr val="tx1"/>
                </a:solidFill>
              </a:rPr>
              <a:t>Avoir une bonne relation avec ses étudiants</a:t>
            </a:r>
          </a:p>
        </p:txBody>
      </p:sp>
      <p:sp>
        <p:nvSpPr>
          <p:cNvPr id="3" name="Ellipse 2">
            <a:extLst>
              <a:ext uri="{FF2B5EF4-FFF2-40B4-BE49-F238E27FC236}">
                <a16:creationId xmlns:a16="http://schemas.microsoft.com/office/drawing/2014/main" id="{249F6AAF-FB9F-D14F-82C3-9FBED31B1418}"/>
              </a:ext>
            </a:extLst>
          </p:cNvPr>
          <p:cNvSpPr/>
          <p:nvPr/>
        </p:nvSpPr>
        <p:spPr>
          <a:xfrm>
            <a:off x="-36970" y="857251"/>
            <a:ext cx="9180971" cy="229129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800"/>
          </a:p>
        </p:txBody>
      </p:sp>
      <p:sp>
        <p:nvSpPr>
          <p:cNvPr id="87" name="Titre 2">
            <a:extLst>
              <a:ext uri="{FF2B5EF4-FFF2-40B4-BE49-F238E27FC236}">
                <a16:creationId xmlns:a16="http://schemas.microsoft.com/office/drawing/2014/main" id="{3600A4AF-EC50-274F-9650-E9CD629041DE}"/>
              </a:ext>
            </a:extLst>
          </p:cNvPr>
          <p:cNvSpPr txBox="1">
            <a:spLocks/>
          </p:cNvSpPr>
          <p:nvPr/>
        </p:nvSpPr>
        <p:spPr bwMode="auto">
          <a:xfrm>
            <a:off x="559201" y="105711"/>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pic>
        <p:nvPicPr>
          <p:cNvPr id="90" name="Image 89">
            <a:extLst>
              <a:ext uri="{FF2B5EF4-FFF2-40B4-BE49-F238E27FC236}">
                <a16:creationId xmlns:a16="http://schemas.microsoft.com/office/drawing/2014/main" id="{25235C42-9633-8E4E-8CA1-CFE406D11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pic>
        <p:nvPicPr>
          <p:cNvPr id="99" name="Image 98">
            <a:extLst>
              <a:ext uri="{FF2B5EF4-FFF2-40B4-BE49-F238E27FC236}">
                <a16:creationId xmlns:a16="http://schemas.microsoft.com/office/drawing/2014/main" id="{CB2CD77B-48B3-5C41-9C11-A16FCFB2587A}"/>
              </a:ext>
            </a:extLst>
          </p:cNvPr>
          <p:cNvPicPr>
            <a:picLocks noChangeAspect="1"/>
          </p:cNvPicPr>
          <p:nvPr/>
        </p:nvPicPr>
        <p:blipFill>
          <a:blip r:embed="rId4"/>
          <a:stretch>
            <a:fillRect/>
          </a:stretch>
        </p:blipFill>
        <p:spPr>
          <a:xfrm>
            <a:off x="7877152" y="6350000"/>
            <a:ext cx="1130300" cy="508000"/>
          </a:xfrm>
          <a:prstGeom prst="rect">
            <a:avLst/>
          </a:prstGeom>
        </p:spPr>
      </p:pic>
      <p:sp>
        <p:nvSpPr>
          <p:cNvPr id="5" name="Espace réservé du numéro de diapositive 4">
            <a:extLst>
              <a:ext uri="{FF2B5EF4-FFF2-40B4-BE49-F238E27FC236}">
                <a16:creationId xmlns:a16="http://schemas.microsoft.com/office/drawing/2014/main" id="{4DEB2048-D988-E446-B786-2421D593740D}"/>
              </a:ext>
            </a:extLst>
          </p:cNvPr>
          <p:cNvSpPr>
            <a:spLocks noGrp="1"/>
          </p:cNvSpPr>
          <p:nvPr>
            <p:ph type="sldNum" sz="quarter" idx="12"/>
          </p:nvPr>
        </p:nvSpPr>
        <p:spPr/>
        <p:txBody>
          <a:bodyPr/>
          <a:lstStyle/>
          <a:p>
            <a:fld id="{FD87E9FA-F030-FB4A-925A-B70D8A0A246D}" type="slidenum">
              <a:rPr lang="fr-FR" smtClean="0">
                <a:solidFill>
                  <a:schemeClr val="tx2"/>
                </a:solidFill>
              </a:rPr>
              <a:t>17</a:t>
            </a:fld>
            <a:endParaRPr lang="fr-FR" dirty="0">
              <a:solidFill>
                <a:schemeClr val="tx2"/>
              </a:solidFill>
            </a:endParaRPr>
          </a:p>
        </p:txBody>
      </p:sp>
    </p:spTree>
    <p:extLst>
      <p:ext uri="{BB962C8B-B14F-4D97-AF65-F5344CB8AC3E}">
        <p14:creationId xmlns:p14="http://schemas.microsoft.com/office/powerpoint/2010/main" val="259707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18</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Conclusion: </a:t>
            </a:r>
            <a:r>
              <a:rPr lang="fr-FR" sz="3000" b="0" dirty="0"/>
              <a:t>étude 1 – histoire de Mathieu</a:t>
            </a:r>
          </a:p>
        </p:txBody>
      </p:sp>
      <p:sp>
        <p:nvSpPr>
          <p:cNvPr id="2" name="Rectangle 1">
            <a:extLst>
              <a:ext uri="{FF2B5EF4-FFF2-40B4-BE49-F238E27FC236}">
                <a16:creationId xmlns:a16="http://schemas.microsoft.com/office/drawing/2014/main" id="{DE62D5B5-E68B-B94C-B717-D34B093D722F}"/>
              </a:ext>
            </a:extLst>
          </p:cNvPr>
          <p:cNvSpPr/>
          <p:nvPr/>
        </p:nvSpPr>
        <p:spPr>
          <a:xfrm>
            <a:off x="456836" y="1455167"/>
            <a:ext cx="8175660" cy="461665"/>
          </a:xfrm>
          <a:prstGeom prst="rect">
            <a:avLst/>
          </a:prstGeom>
        </p:spPr>
        <p:txBody>
          <a:bodyPr wrap="square">
            <a:spAutoFit/>
          </a:bodyPr>
          <a:lstStyle/>
          <a:p>
            <a:r>
              <a:rPr lang="fr-FR" dirty="0">
                <a:solidFill>
                  <a:srgbClr val="00B050"/>
                </a:solidFill>
                <a:latin typeface="Franklin Gothic Medium" panose="020B0603020102020204" pitchFamily="34" charset="0"/>
              </a:rPr>
              <a:t>Citations de Mathieu lors du retour au collectif</a:t>
            </a:r>
          </a:p>
        </p:txBody>
      </p:sp>
      <p:sp>
        <p:nvSpPr>
          <p:cNvPr id="6" name="Espace réservé du contenu 2">
            <a:extLst>
              <a:ext uri="{FF2B5EF4-FFF2-40B4-BE49-F238E27FC236}">
                <a16:creationId xmlns:a16="http://schemas.microsoft.com/office/drawing/2014/main" id="{2F7D8088-B348-ED41-B12B-4838D81F47A9}"/>
              </a:ext>
            </a:extLst>
          </p:cNvPr>
          <p:cNvSpPr txBox="1">
            <a:spLocks/>
          </p:cNvSpPr>
          <p:nvPr/>
        </p:nvSpPr>
        <p:spPr>
          <a:xfrm>
            <a:off x="456836" y="2132856"/>
            <a:ext cx="8308163" cy="324036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200" i="1" dirty="0">
                <a:latin typeface="Franklin Gothic Book" panose="020B0503020102020204" pitchFamily="34" charset="0"/>
              </a:rPr>
              <a:t>… « ce qui est fondamental dans ma mission de prof d’EPS c’est de leur apprendre cette collaboration avant de leur apprendre des habiletés motrices ».</a:t>
            </a:r>
          </a:p>
          <a:p>
            <a:pPr marL="0" indent="0">
              <a:buNone/>
            </a:pPr>
            <a:endParaRPr lang="fr-FR" sz="2200" i="1" dirty="0">
              <a:latin typeface="Franklin Gothic Book" panose="020B0503020102020204" pitchFamily="34" charset="0"/>
            </a:endParaRPr>
          </a:p>
          <a:p>
            <a:pPr marL="0" indent="0">
              <a:buNone/>
            </a:pPr>
            <a:r>
              <a:rPr lang="fr-FR" sz="2200" dirty="0">
                <a:latin typeface="Franklin Gothic Book" panose="020B0503020102020204" pitchFamily="34" charset="0"/>
              </a:rPr>
              <a:t>… « </a:t>
            </a:r>
            <a:r>
              <a:rPr lang="fr-FR" sz="2200" i="1" dirty="0">
                <a:latin typeface="Franklin Gothic Book" panose="020B0503020102020204" pitchFamily="34" charset="0"/>
              </a:rPr>
              <a:t>c’est plus d’abord qu’ils s’entendent bien, plus tout ce qui est lié aux capacités transversales, du moins, moi je trouve que c’est hyper important. Les habiletés motrices pour moi viennent en second, je dirais en tout cas avec mes élèves ».</a:t>
            </a:r>
          </a:p>
          <a:p>
            <a:endParaRPr lang="fr-FR" sz="2200" i="1" dirty="0">
              <a:latin typeface="Franklin Gothic Book" panose="020B0503020102020204" pitchFamily="34" charset="0"/>
            </a:endParaRPr>
          </a:p>
        </p:txBody>
      </p:sp>
    </p:spTree>
    <p:extLst>
      <p:ext uri="{BB962C8B-B14F-4D97-AF65-F5344CB8AC3E}">
        <p14:creationId xmlns:p14="http://schemas.microsoft.com/office/powerpoint/2010/main" val="15043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19</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Conclusion et perspectives d’étude</a:t>
            </a:r>
          </a:p>
        </p:txBody>
      </p:sp>
      <p:sp>
        <p:nvSpPr>
          <p:cNvPr id="2" name="Rectangle 1">
            <a:extLst>
              <a:ext uri="{FF2B5EF4-FFF2-40B4-BE49-F238E27FC236}">
                <a16:creationId xmlns:a16="http://schemas.microsoft.com/office/drawing/2014/main" id="{D42ED0D0-A7BA-3940-B7AB-BACAFD8AEC0B}"/>
              </a:ext>
            </a:extLst>
          </p:cNvPr>
          <p:cNvSpPr/>
          <p:nvPr/>
        </p:nvSpPr>
        <p:spPr>
          <a:xfrm>
            <a:off x="402896" y="1365375"/>
            <a:ext cx="8229600" cy="4493538"/>
          </a:xfrm>
          <a:prstGeom prst="rect">
            <a:avLst/>
          </a:prstGeom>
        </p:spPr>
        <p:txBody>
          <a:bodyPr wrap="square">
            <a:spAutoFit/>
          </a:bodyPr>
          <a:lstStyle/>
          <a:p>
            <a:pPr marL="342900" indent="-342900" algn="just">
              <a:buFont typeface="Arial" panose="020B0604020202020204" pitchFamily="34" charset="0"/>
              <a:buChar char="•"/>
            </a:pPr>
            <a:r>
              <a:rPr lang="fr-FR" sz="2200" dirty="0">
                <a:latin typeface="Franklin Gothic Book" panose="020B0503020102020204" pitchFamily="34" charset="0"/>
                <a:ea typeface="ＭＳ Ｐゴシック" pitchFamily="-65" charset="-128"/>
              </a:rPr>
              <a:t>Mathieu a au début un raisonnement pratique (proposer une activité qui plaît aux élèves afin qu’ils aient du plaisir, s’engagent, deviennent autonomes et des citoyens civilisés). Or, ce qui se passe en classe dément ceci;</a:t>
            </a:r>
          </a:p>
          <a:p>
            <a:pPr algn="just"/>
            <a:endParaRPr lang="fr-FR" sz="2200" dirty="0">
              <a:latin typeface="Franklin Gothic Book" panose="020B0503020102020204" pitchFamily="34" charset="0"/>
              <a:ea typeface="ＭＳ Ｐゴシック" pitchFamily="-65" charset="-128"/>
            </a:endParaRPr>
          </a:p>
          <a:p>
            <a:pPr marL="342900" indent="-342900" algn="just">
              <a:buFont typeface="Arial" panose="020B0604020202020204" pitchFamily="34" charset="0"/>
              <a:buChar char="•"/>
            </a:pPr>
            <a:r>
              <a:rPr lang="fr-FR" sz="2200" dirty="0">
                <a:latin typeface="Franklin Gothic Book" panose="020B0503020102020204" pitchFamily="34" charset="0"/>
                <a:ea typeface="ＭＳ Ｐゴシック" pitchFamily="-65" charset="-128"/>
              </a:rPr>
              <a:t>les EN en EPS vivent des situations d’auto-affectation, la plupart négatives, mais certaines positives;</a:t>
            </a:r>
          </a:p>
          <a:p>
            <a:pPr marL="342900" indent="-342900" algn="just">
              <a:buFont typeface="Arial" panose="020B0604020202020204" pitchFamily="34" charset="0"/>
              <a:buChar char="•"/>
            </a:pPr>
            <a:endParaRPr lang="fr-FR" sz="2200" dirty="0">
              <a:latin typeface="Franklin Gothic Book" panose="020B0503020102020204" pitchFamily="34" charset="0"/>
              <a:ea typeface="ＭＳ Ｐゴシック" pitchFamily="-65" charset="-128"/>
            </a:endParaRPr>
          </a:p>
          <a:p>
            <a:pPr marL="342900" indent="-342900" algn="just">
              <a:buFont typeface="Arial" panose="020B0604020202020204" pitchFamily="34" charset="0"/>
              <a:buChar char="•"/>
            </a:pPr>
            <a:r>
              <a:rPr lang="fr-FR" sz="2200" dirty="0">
                <a:latin typeface="Franklin Gothic Book" panose="020B0503020102020204" pitchFamily="34" charset="0"/>
                <a:ea typeface="ＭＳ Ｐゴシック" pitchFamily="-65" charset="-128"/>
              </a:rPr>
              <a:t>ces situations sont partagées avec autrui;</a:t>
            </a:r>
          </a:p>
          <a:p>
            <a:pPr marL="342900" indent="-342900" algn="just">
              <a:buFont typeface="Arial" panose="020B0604020202020204" pitchFamily="34" charset="0"/>
              <a:buChar char="•"/>
            </a:pPr>
            <a:endParaRPr lang="fr-FR" sz="2200" dirty="0">
              <a:latin typeface="Franklin Gothic Book" panose="020B0503020102020204" pitchFamily="34" charset="0"/>
              <a:ea typeface="ＭＳ Ｐゴシック" pitchFamily="-65" charset="-128"/>
            </a:endParaRPr>
          </a:p>
          <a:p>
            <a:pPr marL="342900" indent="-342900" algn="just">
              <a:buFont typeface="Arial" panose="020B0604020202020204" pitchFamily="34" charset="0"/>
              <a:buChar char="•"/>
            </a:pPr>
            <a:r>
              <a:rPr lang="fr-FR" sz="2200" dirty="0">
                <a:latin typeface="Franklin Gothic Book" panose="020B0503020102020204" pitchFamily="34" charset="0"/>
                <a:ea typeface="ＭＳ Ｐゴシック" pitchFamily="-65" charset="-128"/>
              </a:rPr>
              <a:t>ces situations d’auto-affectation même si négatives au départ, provoquent des conflits intrapsychiques et ont souvent une issue positive et sont vecteur de développement. </a:t>
            </a:r>
          </a:p>
        </p:txBody>
      </p:sp>
    </p:spTree>
    <p:extLst>
      <p:ext uri="{BB962C8B-B14F-4D97-AF65-F5344CB8AC3E}">
        <p14:creationId xmlns:p14="http://schemas.microsoft.com/office/powerpoint/2010/main" val="221674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48915D-C340-734D-9547-1368DFBDFF21}"/>
              </a:ext>
            </a:extLst>
          </p:cNvPr>
          <p:cNvSpPr>
            <a:spLocks noGrp="1"/>
          </p:cNvSpPr>
          <p:nvPr>
            <p:ph type="title"/>
          </p:nvPr>
        </p:nvSpPr>
        <p:spPr>
          <a:xfrm>
            <a:off x="456836" y="1484784"/>
            <a:ext cx="8175660" cy="4578200"/>
          </a:xfrm>
        </p:spPr>
        <p:txBody>
          <a:bodyPr/>
          <a:lstStyle/>
          <a:p>
            <a:pPr lvl="0" defTabSz="914400">
              <a:spcBef>
                <a:spcPts val="0"/>
              </a:spcBef>
              <a:defRPr/>
            </a:pPr>
            <a:br>
              <a:rPr lang="fr-CH" sz="2000" dirty="0">
                <a:solidFill>
                  <a:schemeClr val="tx1"/>
                </a:solidFill>
                <a:latin typeface="Franklin Gothic Book" panose="020B0503020102020204" pitchFamily="34" charset="0"/>
              </a:rPr>
            </a:br>
            <a:endParaRPr lang="fr-FR" sz="2000" b="0" dirty="0">
              <a:latin typeface="Franklin Gothic Book" panose="020B0503020102020204" pitchFamily="34" charset="0"/>
            </a:endParaRP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2</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sz="3600" dirty="0">
                <a:latin typeface="Franklin Gothic Book" panose="020B0503020102020204" pitchFamily="34" charset="0"/>
              </a:rPr>
              <a:t>Introduction</a:t>
            </a:r>
          </a:p>
        </p:txBody>
      </p:sp>
      <p:sp>
        <p:nvSpPr>
          <p:cNvPr id="6" name="Titre 2">
            <a:extLst>
              <a:ext uri="{FF2B5EF4-FFF2-40B4-BE49-F238E27FC236}">
                <a16:creationId xmlns:a16="http://schemas.microsoft.com/office/drawing/2014/main" id="{5A6C22F6-5FCF-9546-B387-4F452B2B1B33}"/>
              </a:ext>
            </a:extLst>
          </p:cNvPr>
          <p:cNvSpPr txBox="1">
            <a:spLocks/>
          </p:cNvSpPr>
          <p:nvPr/>
        </p:nvSpPr>
        <p:spPr bwMode="auto">
          <a:xfrm>
            <a:off x="429020" y="1532943"/>
            <a:ext cx="8175660" cy="47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pPr algn="just"/>
            <a:r>
              <a:rPr lang="fr-FR" sz="2200" b="0" dirty="0">
                <a:solidFill>
                  <a:schemeClr val="tx1"/>
                </a:solidFill>
                <a:latin typeface="Franklin Gothic Book" panose="020B0503020102020204" pitchFamily="34" charset="0"/>
              </a:rPr>
              <a:t>Cette communication présente deux recherches issues d’un programme de recherche </a:t>
            </a:r>
            <a:r>
              <a:rPr lang="fr-FR" sz="2200" dirty="0">
                <a:solidFill>
                  <a:schemeClr val="tx1"/>
                </a:solidFill>
                <a:latin typeface="Franklin Gothic Book" panose="020B0503020102020204" pitchFamily="34" charset="0"/>
              </a:rPr>
              <a:t>basé sur la clinique de l’activité </a:t>
            </a:r>
            <a:r>
              <a:rPr lang="fr-FR" sz="2200" b="0" dirty="0">
                <a:solidFill>
                  <a:schemeClr val="tx1"/>
                </a:solidFill>
                <a:latin typeface="Franklin Gothic Book" panose="020B0503020102020204" pitchFamily="34" charset="0"/>
              </a:rPr>
              <a:t>(</a:t>
            </a:r>
            <a:r>
              <a:rPr lang="fr-FR" sz="2200" b="0" dirty="0" err="1">
                <a:solidFill>
                  <a:schemeClr val="tx1"/>
                </a:solidFill>
                <a:latin typeface="Franklin Gothic Book" panose="020B0503020102020204" pitchFamily="34" charset="0"/>
              </a:rPr>
              <a:t>Vygotski</a:t>
            </a:r>
            <a:r>
              <a:rPr lang="fr-FR" sz="2200" b="0" dirty="0">
                <a:solidFill>
                  <a:schemeClr val="tx1"/>
                </a:solidFill>
                <a:latin typeface="Franklin Gothic Book" panose="020B0503020102020204" pitchFamily="34" charset="0"/>
              </a:rPr>
              <a:t>, 1960) qui a pour objet </a:t>
            </a:r>
            <a:r>
              <a:rPr lang="fr-FR" sz="2200" dirty="0">
                <a:solidFill>
                  <a:schemeClr val="tx1"/>
                </a:solidFill>
                <a:latin typeface="Franklin Gothic Book" panose="020B0503020102020204" pitchFamily="34" charset="0"/>
              </a:rPr>
              <a:t>le développement professionnel des enseignants novices</a:t>
            </a:r>
            <a:r>
              <a:rPr lang="fr-FR" sz="2200" b="0" dirty="0">
                <a:solidFill>
                  <a:schemeClr val="tx1"/>
                </a:solidFill>
                <a:latin typeface="Franklin Gothic Book" panose="020B0503020102020204" pitchFamily="34" charset="0"/>
              </a:rPr>
              <a:t> (EN).</a:t>
            </a:r>
          </a:p>
          <a:p>
            <a:pPr marL="342900" indent="-342900" algn="just">
              <a:buFont typeface="Arial" panose="020B0604020202020204" pitchFamily="34" charset="0"/>
              <a:buChar char="•"/>
            </a:pPr>
            <a:endParaRPr lang="fr-FR" sz="2200" b="0" dirty="0">
              <a:solidFill>
                <a:schemeClr val="tx1"/>
              </a:solidFill>
              <a:latin typeface="Franklin Gothic Book" panose="020B0503020102020204" pitchFamily="34" charset="0"/>
            </a:endParaRPr>
          </a:p>
          <a:p>
            <a:pPr marL="342900" indent="-342900" algn="just">
              <a:buFont typeface="Arial" panose="020B0604020202020204" pitchFamily="34" charset="0"/>
              <a:buChar char="•"/>
            </a:pPr>
            <a:r>
              <a:rPr lang="fr-FR" sz="2200" dirty="0">
                <a:solidFill>
                  <a:schemeClr val="tx1"/>
                </a:solidFill>
                <a:latin typeface="Franklin Gothic Book" panose="020B0503020102020204" pitchFamily="34" charset="0"/>
              </a:rPr>
              <a:t>L’ étude 1 </a:t>
            </a:r>
            <a:r>
              <a:rPr lang="fr-FR" sz="2200" b="0" dirty="0">
                <a:solidFill>
                  <a:schemeClr val="tx1"/>
                </a:solidFill>
                <a:latin typeface="Franklin Gothic Book" panose="020B0503020102020204" pitchFamily="34" charset="0"/>
              </a:rPr>
              <a:t>a pour but de comprendre comment la part subjective du métier favorise ou freine le développement professionnel des enseignants novices (EN) en éducation physique et sportive (EPS), à partir de situations d’auto-affectation.</a:t>
            </a:r>
          </a:p>
          <a:p>
            <a:pPr marL="342900" indent="-342900" algn="just">
              <a:buFont typeface="Arial" panose="020B0604020202020204" pitchFamily="34" charset="0"/>
              <a:buChar char="•"/>
            </a:pPr>
            <a:endParaRPr lang="fr-FR" sz="2200" b="0" dirty="0">
              <a:solidFill>
                <a:schemeClr val="tx1"/>
              </a:solidFill>
              <a:latin typeface="Franklin Gothic Book" panose="020B0503020102020204" pitchFamily="34" charset="0"/>
            </a:endParaRPr>
          </a:p>
          <a:p>
            <a:pPr marL="342900" indent="-342900" algn="just">
              <a:buFont typeface="Arial" panose="020B0604020202020204" pitchFamily="34" charset="0"/>
              <a:buChar char="•"/>
            </a:pPr>
            <a:r>
              <a:rPr lang="fr-FR" sz="2200" dirty="0">
                <a:solidFill>
                  <a:schemeClr val="tx1"/>
                </a:solidFill>
                <a:latin typeface="Franklin Gothic Book" panose="020B0503020102020204" pitchFamily="34" charset="0"/>
              </a:rPr>
              <a:t>L’étude 2 </a:t>
            </a:r>
            <a:r>
              <a:rPr lang="fr-FR" sz="2200" b="0" dirty="0">
                <a:solidFill>
                  <a:schemeClr val="tx1"/>
                </a:solidFill>
                <a:latin typeface="Franklin Gothic Book" panose="020B0503020102020204" pitchFamily="34" charset="0"/>
              </a:rPr>
              <a:t>s’intéresse à analyser les préoccupations des EN en EPS lorsqu’ils utilisent des dispositifs de coopération </a:t>
            </a:r>
            <a:r>
              <a:rPr lang="fr-FR" sz="2200" b="0">
                <a:solidFill>
                  <a:schemeClr val="tx1"/>
                </a:solidFill>
                <a:latin typeface="Franklin Gothic Book" panose="020B0503020102020204" pitchFamily="34" charset="0"/>
              </a:rPr>
              <a:t>entre élèves </a:t>
            </a:r>
            <a:r>
              <a:rPr lang="fr-FR" sz="2200" b="0" dirty="0">
                <a:solidFill>
                  <a:schemeClr val="tx1"/>
                </a:solidFill>
                <a:latin typeface="Franklin Gothic Book" panose="020B0503020102020204" pitchFamily="34" charset="0"/>
              </a:rPr>
              <a:t>en classe. </a:t>
            </a:r>
          </a:p>
          <a:p>
            <a:pPr algn="just" defTabSz="914400">
              <a:spcBef>
                <a:spcPts val="0"/>
              </a:spcBef>
              <a:defRPr/>
            </a:pPr>
            <a:br>
              <a:rPr lang="fr-CH" sz="2000" dirty="0">
                <a:solidFill>
                  <a:schemeClr val="tx1"/>
                </a:solidFill>
                <a:latin typeface="Franklin Gothic Book" panose="020B0503020102020204" pitchFamily="34" charset="0"/>
              </a:rPr>
            </a:br>
            <a:endParaRPr lang="fr-FR" sz="2000" b="0" dirty="0">
              <a:latin typeface="Franklin Gothic Book" panose="020B0503020102020204" pitchFamily="34" charset="0"/>
            </a:endParaRPr>
          </a:p>
        </p:txBody>
      </p:sp>
    </p:spTree>
    <p:extLst>
      <p:ext uri="{BB962C8B-B14F-4D97-AF65-F5344CB8AC3E}">
        <p14:creationId xmlns:p14="http://schemas.microsoft.com/office/powerpoint/2010/main" val="231993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48915D-C340-734D-9547-1368DFBDFF21}"/>
              </a:ext>
            </a:extLst>
          </p:cNvPr>
          <p:cNvSpPr>
            <a:spLocks noGrp="1"/>
          </p:cNvSpPr>
          <p:nvPr>
            <p:ph type="title"/>
          </p:nvPr>
        </p:nvSpPr>
        <p:spPr>
          <a:xfrm>
            <a:off x="456836" y="3488697"/>
            <a:ext cx="7931588" cy="792088"/>
          </a:xfrm>
        </p:spPr>
        <p:txBody>
          <a:bodyPr/>
          <a:lstStyle/>
          <a:p>
            <a:pPr algn="ctr"/>
            <a:r>
              <a:rPr lang="fr-FR" sz="4000" dirty="0">
                <a:latin typeface="Franklin Gothic Book" panose="020B0503020102020204" pitchFamily="34" charset="0"/>
              </a:rPr>
              <a:t>Merci pour votre attention </a:t>
            </a: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20</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70940" y="148478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pPr algn="ctr"/>
            <a:r>
              <a:rPr lang="fr-FR" sz="2600" b="0" i="1" dirty="0">
                <a:solidFill>
                  <a:srgbClr val="00B050"/>
                </a:solidFill>
                <a:latin typeface="Franklin Gothic Book" panose="020B0503020102020204" pitchFamily="34" charset="0"/>
              </a:rPr>
              <a:t>Présentation à votre disposition: </a:t>
            </a:r>
          </a:p>
          <a:p>
            <a:pPr algn="ctr"/>
            <a:r>
              <a:rPr lang="fr-FR" sz="2600" b="0" i="1" dirty="0">
                <a:solidFill>
                  <a:srgbClr val="00B050"/>
                </a:solidFill>
                <a:latin typeface="Franklin Gothic Book" panose="020B0503020102020204" pitchFamily="34" charset="0"/>
                <a:hlinkClick r:id="rId4"/>
              </a:rPr>
              <a:t>magali.descoeudres@hepl.ch</a:t>
            </a:r>
            <a:r>
              <a:rPr lang="fr-FR" sz="2600" b="0" i="1" dirty="0">
                <a:solidFill>
                  <a:srgbClr val="00B050"/>
                </a:solidFill>
                <a:latin typeface="Franklin Gothic Book" panose="020B0503020102020204" pitchFamily="34" charset="0"/>
              </a:rPr>
              <a:t> &amp; </a:t>
            </a:r>
            <a:r>
              <a:rPr lang="fr-FR" sz="2600" b="0" i="1" dirty="0">
                <a:solidFill>
                  <a:srgbClr val="00B050"/>
                </a:solidFill>
                <a:latin typeface="Franklin Gothic Book" panose="020B0503020102020204" pitchFamily="34" charset="0"/>
                <a:hlinkClick r:id="rId5"/>
              </a:rPr>
              <a:t>sandra.jilani@hepl.ch</a:t>
            </a:r>
            <a:endParaRPr lang="fr-FR" sz="2600" b="0" i="1" dirty="0">
              <a:solidFill>
                <a:srgbClr val="00B050"/>
              </a:solidFill>
              <a:latin typeface="Franklin Gothic Book" panose="020B0503020102020204" pitchFamily="34" charset="0"/>
            </a:endParaRPr>
          </a:p>
          <a:p>
            <a:pPr algn="ctr"/>
            <a:endParaRPr lang="fr-FR" sz="2600" b="0" i="1" dirty="0">
              <a:solidFill>
                <a:srgbClr val="00B050"/>
              </a:solidFill>
              <a:latin typeface="Franklin Gothic Book" panose="020B0503020102020204" pitchFamily="34" charset="0"/>
            </a:endParaRPr>
          </a:p>
        </p:txBody>
      </p:sp>
    </p:spTree>
    <p:extLst>
      <p:ext uri="{BB962C8B-B14F-4D97-AF65-F5344CB8AC3E}">
        <p14:creationId xmlns:p14="http://schemas.microsoft.com/office/powerpoint/2010/main" val="330152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48915D-C340-734D-9547-1368DFBDFF21}"/>
              </a:ext>
            </a:extLst>
          </p:cNvPr>
          <p:cNvSpPr>
            <a:spLocks noGrp="1"/>
          </p:cNvSpPr>
          <p:nvPr>
            <p:ph type="title"/>
          </p:nvPr>
        </p:nvSpPr>
        <p:spPr>
          <a:xfrm>
            <a:off x="456836" y="1484784"/>
            <a:ext cx="8175660" cy="4578200"/>
          </a:xfrm>
        </p:spPr>
        <p:txBody>
          <a:bodyPr/>
          <a:lstStyle/>
          <a:p>
            <a:pPr lvl="0" defTabSz="914400">
              <a:spcBef>
                <a:spcPts val="0"/>
              </a:spcBef>
              <a:defRPr/>
            </a:pPr>
            <a:br>
              <a:rPr lang="fr-CH" sz="2000" dirty="0">
                <a:solidFill>
                  <a:schemeClr val="tx1"/>
                </a:solidFill>
                <a:latin typeface="Franklin Gothic Book" panose="020B0503020102020204" pitchFamily="34" charset="0"/>
              </a:rPr>
            </a:br>
            <a:endParaRPr lang="fr-FR" sz="2000" b="0" dirty="0">
              <a:latin typeface="Franklin Gothic Book" panose="020B0503020102020204" pitchFamily="34" charset="0"/>
            </a:endParaRP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3</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sz="3600" dirty="0">
                <a:latin typeface="Franklin Gothic Book" panose="020B0503020102020204" pitchFamily="34" charset="0"/>
              </a:rPr>
              <a:t>Les enseignants novices (EN)</a:t>
            </a:r>
          </a:p>
        </p:txBody>
      </p:sp>
      <p:sp>
        <p:nvSpPr>
          <p:cNvPr id="6" name="Titre 2">
            <a:extLst>
              <a:ext uri="{FF2B5EF4-FFF2-40B4-BE49-F238E27FC236}">
                <a16:creationId xmlns:a16="http://schemas.microsoft.com/office/drawing/2014/main" id="{5A6C22F6-5FCF-9546-B387-4F452B2B1B33}"/>
              </a:ext>
            </a:extLst>
          </p:cNvPr>
          <p:cNvSpPr txBox="1">
            <a:spLocks/>
          </p:cNvSpPr>
          <p:nvPr/>
        </p:nvSpPr>
        <p:spPr bwMode="auto">
          <a:xfrm>
            <a:off x="429020" y="1641178"/>
            <a:ext cx="8175660" cy="495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pPr marL="342900" indent="-342900">
              <a:buFont typeface="Arial" panose="020B0604020202020204" pitchFamily="34" charset="0"/>
              <a:buChar char="•"/>
            </a:pPr>
            <a:r>
              <a:rPr lang="fr-FR" sz="2200" b="0" dirty="0">
                <a:solidFill>
                  <a:schemeClr val="tx1"/>
                </a:solidFill>
                <a:latin typeface="Franklin Gothic Book" panose="020B0503020102020204" pitchFamily="34" charset="0"/>
              </a:rPr>
              <a:t>L’activité des </a:t>
            </a:r>
            <a:r>
              <a:rPr lang="fr-FR" sz="2200" dirty="0">
                <a:solidFill>
                  <a:schemeClr val="tx1"/>
                </a:solidFill>
                <a:latin typeface="Franklin Gothic Book" panose="020B0503020102020204" pitchFamily="34" charset="0"/>
              </a:rPr>
              <a:t>enseignants novices (EN) </a:t>
            </a:r>
            <a:r>
              <a:rPr lang="fr-FR" sz="2200" b="0" dirty="0">
                <a:solidFill>
                  <a:schemeClr val="tx1"/>
                </a:solidFill>
                <a:latin typeface="Franklin Gothic Book" panose="020B0503020102020204" pitchFamily="34" charset="0"/>
              </a:rPr>
              <a:t>est ponctuée </a:t>
            </a:r>
            <a:r>
              <a:rPr lang="fr-FR" sz="2200" dirty="0">
                <a:solidFill>
                  <a:schemeClr val="tx2"/>
                </a:solidFill>
                <a:latin typeface="Franklin Gothic Book" panose="020B0503020102020204" pitchFamily="34" charset="0"/>
              </a:rPr>
              <a:t>de moments émotionnellement marquants en classe</a:t>
            </a:r>
            <a:r>
              <a:rPr lang="fr-FR" sz="2200" b="0" dirty="0">
                <a:solidFill>
                  <a:schemeClr val="tx1"/>
                </a:solidFill>
                <a:latin typeface="Franklin Gothic Book" panose="020B0503020102020204" pitchFamily="34" charset="0"/>
              </a:rPr>
              <a:t>  (</a:t>
            </a:r>
            <a:r>
              <a:rPr lang="fr-FR" sz="2200" b="0" dirty="0" err="1">
                <a:solidFill>
                  <a:schemeClr val="tx1"/>
                </a:solidFill>
                <a:latin typeface="Franklin Gothic Book" panose="020B0503020102020204" pitchFamily="34" charset="0"/>
              </a:rPr>
              <a:t>Hascher</a:t>
            </a:r>
            <a:r>
              <a:rPr lang="fr-FR" sz="2200" b="0" dirty="0">
                <a:solidFill>
                  <a:schemeClr val="tx1"/>
                </a:solidFill>
                <a:latin typeface="Franklin Gothic Book" panose="020B0503020102020204" pitchFamily="34" charset="0"/>
              </a:rPr>
              <a:t> &amp; </a:t>
            </a:r>
            <a:r>
              <a:rPr lang="fr-FR" sz="2200" b="0" dirty="0" err="1">
                <a:solidFill>
                  <a:schemeClr val="tx1"/>
                </a:solidFill>
                <a:latin typeface="Franklin Gothic Book" panose="020B0503020102020204" pitchFamily="34" charset="0"/>
              </a:rPr>
              <a:t>Hagenauer</a:t>
            </a:r>
            <a:r>
              <a:rPr lang="fr-FR" sz="2200" b="0" dirty="0">
                <a:solidFill>
                  <a:schemeClr val="tx1"/>
                </a:solidFill>
                <a:latin typeface="Franklin Gothic Book" panose="020B0503020102020204" pitchFamily="34" charset="0"/>
              </a:rPr>
              <a:t>, 2016).</a:t>
            </a:r>
          </a:p>
          <a:p>
            <a:pPr marL="342900" indent="-342900">
              <a:buFont typeface="Arial" panose="020B0604020202020204" pitchFamily="34" charset="0"/>
              <a:buChar char="•"/>
            </a:pPr>
            <a:endParaRPr lang="fr-FR" sz="2200" b="0" dirty="0">
              <a:solidFill>
                <a:schemeClr val="tx1"/>
              </a:solidFill>
              <a:latin typeface="Franklin Gothic Book" panose="020B0503020102020204" pitchFamily="34" charset="0"/>
            </a:endParaRPr>
          </a:p>
          <a:p>
            <a:pPr marL="342900" indent="-342900">
              <a:buFont typeface="Arial" panose="020B0604020202020204" pitchFamily="34" charset="0"/>
              <a:buChar char="•"/>
            </a:pPr>
            <a:r>
              <a:rPr lang="fr-FR" sz="2200" b="0" dirty="0">
                <a:solidFill>
                  <a:schemeClr val="tx1"/>
                </a:solidFill>
                <a:latin typeface="Franklin Gothic Book" panose="020B0503020102020204" pitchFamily="34" charset="0"/>
              </a:rPr>
              <a:t>L’activité des </a:t>
            </a:r>
            <a:r>
              <a:rPr lang="fr-FR" sz="2200" dirty="0">
                <a:solidFill>
                  <a:schemeClr val="tx1"/>
                </a:solidFill>
                <a:latin typeface="Franklin Gothic Book" panose="020B0503020102020204" pitchFamily="34" charset="0"/>
              </a:rPr>
              <a:t>EN</a:t>
            </a:r>
            <a:r>
              <a:rPr lang="fr-FR" sz="2200" b="0" dirty="0">
                <a:solidFill>
                  <a:schemeClr val="tx1"/>
                </a:solidFill>
                <a:latin typeface="Franklin Gothic Book" panose="020B0503020102020204" pitchFamily="34" charset="0"/>
              </a:rPr>
              <a:t> est traversée par </a:t>
            </a:r>
            <a:r>
              <a:rPr lang="fr-FR" sz="2200" dirty="0">
                <a:solidFill>
                  <a:schemeClr val="tx2"/>
                </a:solidFill>
                <a:latin typeface="Franklin Gothic Book" panose="020B0503020102020204" pitchFamily="34" charset="0"/>
              </a:rPr>
              <a:t>des émotions intenses </a:t>
            </a:r>
            <a:r>
              <a:rPr lang="fr-FR" sz="2200" b="0" dirty="0">
                <a:solidFill>
                  <a:schemeClr val="tx1"/>
                </a:solidFill>
                <a:latin typeface="Franklin Gothic Book" panose="020B0503020102020204" pitchFamily="34" charset="0"/>
              </a:rPr>
              <a:t>(Schutz, 2014), notamment liées </a:t>
            </a:r>
            <a:r>
              <a:rPr lang="fr-FR" sz="2200" dirty="0">
                <a:solidFill>
                  <a:schemeClr val="tx2"/>
                </a:solidFill>
                <a:latin typeface="Franklin Gothic Book" panose="020B0503020102020204" pitchFamily="34" charset="0"/>
              </a:rPr>
              <a:t>aux dilemmes  </a:t>
            </a:r>
            <a:r>
              <a:rPr lang="fr-FR" sz="2200" b="0" dirty="0">
                <a:solidFill>
                  <a:schemeClr val="tx1"/>
                </a:solidFill>
                <a:latin typeface="Franklin Gothic Book" panose="020B0503020102020204" pitchFamily="34" charset="0"/>
              </a:rPr>
              <a:t>(</a:t>
            </a:r>
            <a:r>
              <a:rPr lang="fr-FR" sz="2200" b="0" dirty="0" err="1">
                <a:solidFill>
                  <a:schemeClr val="tx1"/>
                </a:solidFill>
                <a:latin typeface="Franklin Gothic Book" panose="020B0503020102020204" pitchFamily="34" charset="0"/>
              </a:rPr>
              <a:t>Lassila</a:t>
            </a:r>
            <a:r>
              <a:rPr lang="fr-FR" sz="2200" b="0" dirty="0">
                <a:solidFill>
                  <a:schemeClr val="tx1"/>
                </a:solidFill>
                <a:latin typeface="Franklin Gothic Book" panose="020B0503020102020204" pitchFamily="34" charset="0"/>
              </a:rPr>
              <a:t> &amp; </a:t>
            </a:r>
            <a:r>
              <a:rPr lang="fr-FR" sz="2200" b="0" dirty="0" err="1">
                <a:solidFill>
                  <a:schemeClr val="tx1"/>
                </a:solidFill>
                <a:latin typeface="Franklin Gothic Book" panose="020B0503020102020204" pitchFamily="34" charset="0"/>
              </a:rPr>
              <a:t>Uitto</a:t>
            </a:r>
            <a:r>
              <a:rPr lang="fr-FR" sz="2200" b="0" dirty="0">
                <a:solidFill>
                  <a:schemeClr val="tx1"/>
                </a:solidFill>
                <a:latin typeface="Franklin Gothic Book" panose="020B0503020102020204" pitchFamily="34" charset="0"/>
              </a:rPr>
              <a:t>, 2016; McKay, 2016), à l’</a:t>
            </a:r>
            <a:r>
              <a:rPr lang="fr-FR" sz="2200" dirty="0">
                <a:solidFill>
                  <a:schemeClr val="tx2"/>
                </a:solidFill>
                <a:latin typeface="Franklin Gothic Book" panose="020B0503020102020204" pitchFamily="34" charset="0"/>
              </a:rPr>
              <a:t>imprévisibilité</a:t>
            </a:r>
            <a:r>
              <a:rPr lang="fr-FR" sz="2200" b="0" dirty="0">
                <a:solidFill>
                  <a:schemeClr val="tx1"/>
                </a:solidFill>
                <a:latin typeface="Franklin Gothic Book" panose="020B0503020102020204" pitchFamily="34" charset="0"/>
              </a:rPr>
              <a:t> (</a:t>
            </a:r>
            <a:r>
              <a:rPr lang="fr-FR" sz="2200" b="0" dirty="0" err="1">
                <a:solidFill>
                  <a:schemeClr val="tx1"/>
                </a:solidFill>
                <a:latin typeface="Franklin Gothic Book" panose="020B0503020102020204" pitchFamily="34" charset="0"/>
              </a:rPr>
              <a:t>Bullough</a:t>
            </a:r>
            <a:r>
              <a:rPr lang="fr-FR" sz="2200" b="0" dirty="0">
                <a:solidFill>
                  <a:schemeClr val="tx1"/>
                </a:solidFill>
                <a:latin typeface="Franklin Gothic Book" panose="020B0503020102020204" pitchFamily="34" charset="0"/>
              </a:rPr>
              <a:t>, 2009), </a:t>
            </a:r>
            <a:r>
              <a:rPr lang="fr-FR" sz="2200" dirty="0">
                <a:solidFill>
                  <a:schemeClr val="tx2"/>
                </a:solidFill>
                <a:latin typeface="Franklin Gothic Book" panose="020B0503020102020204" pitchFamily="34" charset="0"/>
              </a:rPr>
              <a:t>au choc de la réalité </a:t>
            </a:r>
            <a:r>
              <a:rPr lang="fr-FR" sz="2200" b="0" dirty="0">
                <a:solidFill>
                  <a:schemeClr val="tx1"/>
                </a:solidFill>
                <a:latin typeface="Franklin Gothic Book" panose="020B0503020102020204" pitchFamily="34" charset="0"/>
              </a:rPr>
              <a:t>(Kim &amp; Cho, 2014, De Mauro &amp; </a:t>
            </a:r>
            <a:r>
              <a:rPr lang="fr-FR" sz="2200" b="0" dirty="0" err="1">
                <a:solidFill>
                  <a:schemeClr val="tx1"/>
                </a:solidFill>
                <a:latin typeface="Franklin Gothic Book" panose="020B0503020102020204" pitchFamily="34" charset="0"/>
              </a:rPr>
              <a:t>Jennings</a:t>
            </a:r>
            <a:r>
              <a:rPr lang="fr-FR" sz="2200" b="0" dirty="0">
                <a:solidFill>
                  <a:schemeClr val="tx1"/>
                </a:solidFill>
                <a:latin typeface="Franklin Gothic Book" panose="020B0503020102020204" pitchFamily="34" charset="0"/>
              </a:rPr>
              <a:t>, 2016).</a:t>
            </a:r>
          </a:p>
          <a:p>
            <a:pPr marL="342900" indent="-342900">
              <a:buFont typeface="Arial" panose="020B0604020202020204" pitchFamily="34" charset="0"/>
              <a:buChar char="•"/>
            </a:pPr>
            <a:endParaRPr lang="fr-FR" sz="2200" b="0" dirty="0">
              <a:solidFill>
                <a:schemeClr val="tx1"/>
              </a:solidFill>
              <a:latin typeface="Franklin Gothic Book" panose="020B0503020102020204" pitchFamily="34" charset="0"/>
            </a:endParaRPr>
          </a:p>
          <a:p>
            <a:pPr marL="342900" indent="-342900">
              <a:buFont typeface="Arial" panose="020B0604020202020204" pitchFamily="34" charset="0"/>
              <a:buChar char="•"/>
            </a:pPr>
            <a:r>
              <a:rPr lang="fr-FR" sz="2200" b="0" dirty="0">
                <a:solidFill>
                  <a:schemeClr val="tx1"/>
                </a:solidFill>
                <a:latin typeface="Franklin Gothic Book" panose="020B0503020102020204" pitchFamily="34" charset="0"/>
              </a:rPr>
              <a:t>Ces émotions intenses sont vécues lors de </a:t>
            </a:r>
            <a:r>
              <a:rPr lang="fr-FR" sz="2200" b="0" i="1" dirty="0" err="1">
                <a:solidFill>
                  <a:schemeClr val="tx1"/>
                </a:solidFill>
                <a:latin typeface="Franklin Gothic Book" panose="020B0503020102020204" pitchFamily="34" charset="0"/>
              </a:rPr>
              <a:t>perezhivanie</a:t>
            </a:r>
            <a:r>
              <a:rPr lang="fr-FR" sz="2200" b="0" dirty="0">
                <a:solidFill>
                  <a:schemeClr val="tx1"/>
                </a:solidFill>
                <a:latin typeface="Franklin Gothic Book" panose="020B0503020102020204" pitchFamily="34" charset="0"/>
              </a:rPr>
              <a:t> (</a:t>
            </a:r>
            <a:r>
              <a:rPr lang="fr-FR" sz="2200" b="0" dirty="0" err="1">
                <a:solidFill>
                  <a:schemeClr val="tx1"/>
                </a:solidFill>
                <a:latin typeface="Franklin Gothic Book" panose="020B0503020102020204" pitchFamily="34" charset="0"/>
              </a:rPr>
              <a:t>Veresov</a:t>
            </a:r>
            <a:r>
              <a:rPr lang="fr-FR" sz="2200" b="0" dirty="0">
                <a:solidFill>
                  <a:schemeClr val="tx1"/>
                </a:solidFill>
                <a:latin typeface="Franklin Gothic Book" panose="020B0503020102020204" pitchFamily="34" charset="0"/>
              </a:rPr>
              <a:t>, 2014).</a:t>
            </a:r>
          </a:p>
          <a:p>
            <a:pPr algn="just" defTabSz="914400">
              <a:spcBef>
                <a:spcPts val="0"/>
              </a:spcBef>
              <a:defRPr/>
            </a:pPr>
            <a:br>
              <a:rPr lang="fr-CH" sz="2000" dirty="0">
                <a:solidFill>
                  <a:schemeClr val="tx1"/>
                </a:solidFill>
                <a:latin typeface="Franklin Gothic Book" panose="020B0503020102020204" pitchFamily="34" charset="0"/>
              </a:rPr>
            </a:br>
            <a:endParaRPr lang="fr-FR" sz="2000" b="0" dirty="0">
              <a:latin typeface="Franklin Gothic Book" panose="020B0503020102020204" pitchFamily="34" charset="0"/>
            </a:endParaRPr>
          </a:p>
        </p:txBody>
      </p:sp>
    </p:spTree>
    <p:extLst>
      <p:ext uri="{BB962C8B-B14F-4D97-AF65-F5344CB8AC3E}">
        <p14:creationId xmlns:p14="http://schemas.microsoft.com/office/powerpoint/2010/main" val="279393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48915D-C340-734D-9547-1368DFBDFF21}"/>
              </a:ext>
            </a:extLst>
          </p:cNvPr>
          <p:cNvSpPr>
            <a:spLocks noGrp="1"/>
          </p:cNvSpPr>
          <p:nvPr>
            <p:ph type="title"/>
          </p:nvPr>
        </p:nvSpPr>
        <p:spPr>
          <a:xfrm>
            <a:off x="402896" y="1608848"/>
            <a:ext cx="8175660" cy="4556456"/>
          </a:xfrm>
        </p:spPr>
        <p:txBody>
          <a:bodyPr/>
          <a:lstStyle/>
          <a:p>
            <a:pPr lvl="0" defTabSz="914400">
              <a:spcBef>
                <a:spcPts val="0"/>
              </a:spcBef>
              <a:defRPr/>
            </a:pPr>
            <a:r>
              <a:rPr lang="fr-FR" sz="2200" b="0" dirty="0">
                <a:solidFill>
                  <a:schemeClr val="tx1"/>
                </a:solidFill>
                <a:latin typeface="Franklin Gothic Book" panose="020B0503020102020204" pitchFamily="34" charset="0"/>
              </a:rPr>
              <a:t>- difficulté à analyser finement les dispositifs coopératifs en EPS </a:t>
            </a:r>
            <a:br>
              <a:rPr lang="fr-FR" sz="2200" b="0" dirty="0">
                <a:solidFill>
                  <a:schemeClr val="tx1"/>
                </a:solidFill>
                <a:latin typeface="Franklin Gothic Book" panose="020B0503020102020204" pitchFamily="34" charset="0"/>
              </a:rPr>
            </a:br>
            <a:r>
              <a:rPr lang="fr-FR" sz="2200" b="0" dirty="0">
                <a:solidFill>
                  <a:schemeClr val="tx1"/>
                </a:solidFill>
                <a:latin typeface="Franklin Gothic Book" panose="020B0503020102020204" pitchFamily="34" charset="0"/>
              </a:rPr>
              <a:t>  -&gt; confusion des vocables (interactions, collaboration, coopération, …) qui cache des visées implicites différentes </a:t>
            </a:r>
            <a:r>
              <a:rPr lang="fr-CH" sz="2200" b="0" dirty="0">
                <a:solidFill>
                  <a:schemeClr val="tx1"/>
                </a:solidFill>
                <a:latin typeface="Franklin Gothic Book" panose="020B0503020102020204" pitchFamily="34" charset="0"/>
              </a:rPr>
              <a:t>; </a:t>
            </a:r>
            <a:br>
              <a:rPr lang="fr-CH" sz="2200" b="0" dirty="0">
                <a:solidFill>
                  <a:schemeClr val="tx1"/>
                </a:solidFill>
                <a:latin typeface="Franklin Gothic Book" panose="020B0503020102020204" pitchFamily="34" charset="0"/>
              </a:rPr>
            </a:br>
            <a:br>
              <a:rPr lang="fr-CH" sz="2200" b="0" dirty="0">
                <a:solidFill>
                  <a:schemeClr val="tx1"/>
                </a:solidFill>
                <a:latin typeface="Franklin Gothic Book" panose="020B0503020102020204" pitchFamily="34" charset="0"/>
              </a:rPr>
            </a:br>
            <a:br>
              <a:rPr lang="fr-CH" sz="2200" b="0" dirty="0">
                <a:solidFill>
                  <a:schemeClr val="tx1"/>
                </a:solidFill>
                <a:latin typeface="Franklin Gothic Book" panose="020B0503020102020204" pitchFamily="34" charset="0"/>
              </a:rPr>
            </a:br>
            <a:r>
              <a:rPr lang="fr-CH" sz="2200" b="0" dirty="0">
                <a:solidFill>
                  <a:schemeClr val="tx1"/>
                </a:solidFill>
                <a:latin typeface="Franklin Gothic Book" panose="020B0503020102020204" pitchFamily="34" charset="0"/>
              </a:rPr>
              <a:t>- peu d’indications précises à disposition dans les textes officiels et dans les approches didactiques les plus courantes sur les outils à mettre en œuvre pour faire coopérer les élèves en EPS ; </a:t>
            </a:r>
            <a:br>
              <a:rPr lang="fr-CH" sz="2200" b="0" dirty="0">
                <a:solidFill>
                  <a:schemeClr val="tx1"/>
                </a:solidFill>
                <a:latin typeface="Franklin Gothic Book" panose="020B0503020102020204" pitchFamily="34" charset="0"/>
              </a:rPr>
            </a:br>
            <a:br>
              <a:rPr lang="fr-CH" sz="2200" b="0" dirty="0">
                <a:solidFill>
                  <a:schemeClr val="tx1"/>
                </a:solidFill>
                <a:latin typeface="Franklin Gothic Book" panose="020B0503020102020204" pitchFamily="34" charset="0"/>
              </a:rPr>
            </a:br>
            <a:br>
              <a:rPr lang="fr-CH" sz="2200" b="0" dirty="0">
                <a:solidFill>
                  <a:schemeClr val="tx1"/>
                </a:solidFill>
                <a:latin typeface="Franklin Gothic Book" panose="020B0503020102020204" pitchFamily="34" charset="0"/>
              </a:rPr>
            </a:br>
            <a:r>
              <a:rPr lang="fr-CH" sz="2200" b="0" dirty="0">
                <a:solidFill>
                  <a:schemeClr val="tx1"/>
                </a:solidFill>
                <a:latin typeface="Franklin Gothic Book" panose="020B0503020102020204" pitchFamily="34" charset="0"/>
              </a:rPr>
              <a:t>- les EN ne semblent pas affectés par les dispositifs de coopération</a:t>
            </a:r>
            <a:br>
              <a:rPr lang="fr-CH" sz="2000" dirty="0">
                <a:solidFill>
                  <a:schemeClr val="tx1"/>
                </a:solidFill>
                <a:latin typeface="Franklin Gothic Book" panose="020B0503020102020204" pitchFamily="34" charset="0"/>
              </a:rPr>
            </a:br>
            <a:endParaRPr lang="fr-FR" sz="2000" b="0" dirty="0">
              <a:latin typeface="Franklin Gothic Book" panose="020B0503020102020204" pitchFamily="34" charset="0"/>
            </a:endParaRP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4</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sz="3600" dirty="0">
                <a:latin typeface="Franklin Gothic Book" panose="020B0503020102020204" pitchFamily="34" charset="0"/>
              </a:rPr>
              <a:t>Utilisation de la coopération chez les EN </a:t>
            </a:r>
          </a:p>
        </p:txBody>
      </p:sp>
    </p:spTree>
    <p:extLst>
      <p:ext uri="{BB962C8B-B14F-4D97-AF65-F5344CB8AC3E}">
        <p14:creationId xmlns:p14="http://schemas.microsoft.com/office/powerpoint/2010/main" val="255601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5</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sz="3600" dirty="0"/>
              <a:t>Cadre théorique : </a:t>
            </a:r>
            <a:r>
              <a:rPr lang="fr-FR" sz="3200" b="0" dirty="0"/>
              <a:t>clinique de l’activité</a:t>
            </a:r>
            <a:endParaRPr lang="fr-FR" sz="3200" dirty="0"/>
          </a:p>
        </p:txBody>
      </p:sp>
      <p:sp>
        <p:nvSpPr>
          <p:cNvPr id="6" name="Titre 1">
            <a:extLst>
              <a:ext uri="{FF2B5EF4-FFF2-40B4-BE49-F238E27FC236}">
                <a16:creationId xmlns:a16="http://schemas.microsoft.com/office/drawing/2014/main" id="{10789668-2FF0-5E40-9406-0DEF23C71D1C}"/>
              </a:ext>
            </a:extLst>
          </p:cNvPr>
          <p:cNvSpPr txBox="1">
            <a:spLocks/>
          </p:cNvSpPr>
          <p:nvPr/>
        </p:nvSpPr>
        <p:spPr bwMode="auto">
          <a:xfrm>
            <a:off x="395536" y="1412751"/>
            <a:ext cx="8236960" cy="50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77500" lnSpcReduction="20000"/>
          </a:bodyPr>
          <a:lstStyle>
            <a:lvl1pPr algn="l" defTabSz="457200" rtl="0" eaLnBrk="1" fontAlgn="base" latinLnBrk="0" hangingPunct="1">
              <a:spcBef>
                <a:spcPct val="0"/>
              </a:spcBef>
              <a:spcAft>
                <a:spcPct val="0"/>
              </a:spcAft>
              <a:buNone/>
              <a:defRPr sz="3600" b="1" kern="1200" baseline="0">
                <a:solidFill>
                  <a:schemeClr val="accent1"/>
                </a:solidFill>
                <a:latin typeface="+mj-lt"/>
                <a:ea typeface="+mj-ea"/>
                <a:cs typeface="+mj-cs"/>
              </a:defRPr>
            </a:lvl1pPr>
            <a:lvl2pPr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2"/>
                </a:solidFill>
                <a:latin typeface="ChaletBookTT" pitchFamily="-65" charset="0"/>
                <a:ea typeface="ＭＳ Ｐゴシック" pitchFamily="-65" charset="-128"/>
                <a:cs typeface="ＭＳ Ｐゴシック" pitchFamily="-65" charset="-128"/>
              </a:defRPr>
            </a:lvl9pPr>
          </a:lstStyle>
          <a:p>
            <a:pPr>
              <a:buClr>
                <a:schemeClr val="accent5">
                  <a:lumMod val="75000"/>
                </a:schemeClr>
              </a:buClr>
            </a:pPr>
            <a:r>
              <a:rPr lang="fr-CH" sz="2600" b="0" dirty="0">
                <a:solidFill>
                  <a:srgbClr val="00B050"/>
                </a:solidFill>
                <a:latin typeface="Franklin Gothic Medium" panose="020B0603020102020204" pitchFamily="34" charset="0"/>
              </a:rPr>
              <a:t>Le concept d’activité (Clot, 1999; Leontiev, 1984; </a:t>
            </a:r>
            <a:r>
              <a:rPr lang="fr-CH" sz="2600" b="0" dirty="0" err="1">
                <a:solidFill>
                  <a:srgbClr val="00B050"/>
                </a:solidFill>
                <a:latin typeface="Franklin Gothic Medium" panose="020B0603020102020204" pitchFamily="34" charset="0"/>
              </a:rPr>
              <a:t>Vygostki</a:t>
            </a:r>
            <a:r>
              <a:rPr lang="fr-CH" sz="2600" b="0" dirty="0">
                <a:solidFill>
                  <a:srgbClr val="00B050"/>
                </a:solidFill>
                <a:latin typeface="Franklin Gothic Medium" panose="020B0603020102020204" pitchFamily="34" charset="0"/>
              </a:rPr>
              <a:t>, 1934/1998)  </a:t>
            </a:r>
          </a:p>
        </p:txBody>
      </p:sp>
      <p:sp>
        <p:nvSpPr>
          <p:cNvPr id="20" name="Oval 3">
            <a:extLst>
              <a:ext uri="{FF2B5EF4-FFF2-40B4-BE49-F238E27FC236}">
                <a16:creationId xmlns:a16="http://schemas.microsoft.com/office/drawing/2014/main" id="{36ABD711-2D41-934A-B0EB-6B2F58EC03F4}"/>
              </a:ext>
            </a:extLst>
          </p:cNvPr>
          <p:cNvSpPr>
            <a:spLocks noChangeArrowheads="1"/>
          </p:cNvSpPr>
          <p:nvPr/>
        </p:nvSpPr>
        <p:spPr bwMode="auto">
          <a:xfrm>
            <a:off x="1377676" y="1981101"/>
            <a:ext cx="2542308" cy="1057955"/>
          </a:xfrm>
          <a:prstGeom prst="ellipse">
            <a:avLst/>
          </a:prstGeom>
          <a:solidFill>
            <a:srgbClr val="39D395"/>
          </a:solidFill>
          <a:ln w="9360" cap="sq">
            <a:solidFill>
              <a:srgbClr val="FFFFFF"/>
            </a:solidFill>
            <a:miter lim="800000"/>
            <a:headEnd/>
            <a:tailEnd/>
          </a:ln>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9pPr>
          </a:lstStyle>
          <a:p>
            <a:pPr algn="ctr" eaLnBrk="1" hangingPunct="1">
              <a:buClrTx/>
              <a:buFontTx/>
              <a:buNone/>
            </a:pPr>
            <a:r>
              <a:rPr lang="fr-FR" altLang="fr-FR" sz="3000" b="1" dirty="0">
                <a:solidFill>
                  <a:schemeClr val="tx1"/>
                </a:solidFill>
                <a:latin typeface="Franklin Gothic Book" panose="020B0503020102020204" pitchFamily="34" charset="0"/>
              </a:rPr>
              <a:t>Motifs</a:t>
            </a:r>
          </a:p>
        </p:txBody>
      </p:sp>
      <p:sp>
        <p:nvSpPr>
          <p:cNvPr id="21" name="Oval 4">
            <a:extLst>
              <a:ext uri="{FF2B5EF4-FFF2-40B4-BE49-F238E27FC236}">
                <a16:creationId xmlns:a16="http://schemas.microsoft.com/office/drawing/2014/main" id="{1EDCD1E8-33A4-0045-9D3D-5AAD3CD5A359}"/>
              </a:ext>
            </a:extLst>
          </p:cNvPr>
          <p:cNvSpPr>
            <a:spLocks noChangeArrowheads="1"/>
          </p:cNvSpPr>
          <p:nvPr/>
        </p:nvSpPr>
        <p:spPr bwMode="auto">
          <a:xfrm>
            <a:off x="1403698" y="5019984"/>
            <a:ext cx="2548135" cy="1127133"/>
          </a:xfrm>
          <a:prstGeom prst="ellipse">
            <a:avLst/>
          </a:prstGeom>
          <a:solidFill>
            <a:srgbClr val="39D395"/>
          </a:solidFill>
          <a:ln w="9360" cap="sq">
            <a:solidFill>
              <a:srgbClr val="FFFFFF"/>
            </a:solidFill>
            <a:miter lim="800000"/>
            <a:headEnd/>
            <a:tailEnd/>
          </a:ln>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9pPr>
          </a:lstStyle>
          <a:p>
            <a:pPr algn="ctr" eaLnBrk="1" hangingPunct="1">
              <a:spcBef>
                <a:spcPct val="0"/>
              </a:spcBef>
              <a:buClrTx/>
              <a:buFontTx/>
              <a:buNone/>
            </a:pPr>
            <a:r>
              <a:rPr lang="fr-FR" altLang="fr-FR" sz="3000" b="1" dirty="0">
                <a:solidFill>
                  <a:schemeClr val="tx1"/>
                </a:solidFill>
                <a:latin typeface="Franklin Gothic Book" panose="020B0503020102020204" pitchFamily="34" charset="0"/>
              </a:rPr>
              <a:t>Opérations</a:t>
            </a:r>
          </a:p>
        </p:txBody>
      </p:sp>
      <p:sp>
        <p:nvSpPr>
          <p:cNvPr id="22" name="Rectangle 21">
            <a:extLst>
              <a:ext uri="{FF2B5EF4-FFF2-40B4-BE49-F238E27FC236}">
                <a16:creationId xmlns:a16="http://schemas.microsoft.com/office/drawing/2014/main" id="{775A0AF6-72FC-144D-99FD-F3C6EA9F251E}"/>
              </a:ext>
            </a:extLst>
          </p:cNvPr>
          <p:cNvSpPr>
            <a:spLocks noChangeArrowheads="1"/>
          </p:cNvSpPr>
          <p:nvPr/>
        </p:nvSpPr>
        <p:spPr bwMode="auto">
          <a:xfrm>
            <a:off x="1914266" y="3738507"/>
            <a:ext cx="1434480" cy="586587"/>
          </a:xfrm>
          <a:prstGeom prst="rect">
            <a:avLst/>
          </a:prstGeom>
          <a:solidFill>
            <a:srgbClr val="00B050"/>
          </a:solidFill>
          <a:ln w="9360" cap="sq">
            <a:solidFill>
              <a:srgbClr val="FFFFFF"/>
            </a:solidFill>
            <a:miter lim="800000"/>
            <a:headEnd/>
            <a:tailEnd/>
          </a:ln>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9pPr>
          </a:lstStyle>
          <a:p>
            <a:pPr algn="ctr" eaLnBrk="1" hangingPunct="1">
              <a:buClrTx/>
              <a:buFontTx/>
              <a:buNone/>
            </a:pPr>
            <a:r>
              <a:rPr lang="fr-FR" altLang="fr-FR" sz="2200" dirty="0">
                <a:solidFill>
                  <a:schemeClr val="tx1"/>
                </a:solidFill>
                <a:latin typeface="Franklin Gothic Book" panose="020B0503020102020204" pitchFamily="34" charset="0"/>
              </a:rPr>
              <a:t>Actions</a:t>
            </a:r>
          </a:p>
        </p:txBody>
      </p:sp>
      <p:sp>
        <p:nvSpPr>
          <p:cNvPr id="23" name="Line 6">
            <a:extLst>
              <a:ext uri="{FF2B5EF4-FFF2-40B4-BE49-F238E27FC236}">
                <a16:creationId xmlns:a16="http://schemas.microsoft.com/office/drawing/2014/main" id="{892FEDC3-E0A2-6442-B4C6-C64D348DE93E}"/>
              </a:ext>
            </a:extLst>
          </p:cNvPr>
          <p:cNvSpPr>
            <a:spLocks noChangeShapeType="1"/>
          </p:cNvSpPr>
          <p:nvPr/>
        </p:nvSpPr>
        <p:spPr bwMode="auto">
          <a:xfrm flipH="1" flipV="1">
            <a:off x="2694856" y="3081280"/>
            <a:ext cx="8489" cy="654782"/>
          </a:xfrm>
          <a:prstGeom prst="line">
            <a:avLst/>
          </a:prstGeom>
          <a:noFill/>
          <a:ln w="38160" cap="sq">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4" name="Line 7">
            <a:extLst>
              <a:ext uri="{FF2B5EF4-FFF2-40B4-BE49-F238E27FC236}">
                <a16:creationId xmlns:a16="http://schemas.microsoft.com/office/drawing/2014/main" id="{EF102EC2-72A8-6D45-A493-05115E55845E}"/>
              </a:ext>
            </a:extLst>
          </p:cNvPr>
          <p:cNvSpPr>
            <a:spLocks noChangeShapeType="1"/>
          </p:cNvSpPr>
          <p:nvPr/>
        </p:nvSpPr>
        <p:spPr bwMode="auto">
          <a:xfrm flipH="1">
            <a:off x="2699792" y="4363935"/>
            <a:ext cx="0" cy="649241"/>
          </a:xfrm>
          <a:prstGeom prst="line">
            <a:avLst/>
          </a:prstGeom>
          <a:noFill/>
          <a:ln w="38160" cap="sq">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 name="Rectangle 9">
            <a:extLst>
              <a:ext uri="{FF2B5EF4-FFF2-40B4-BE49-F238E27FC236}">
                <a16:creationId xmlns:a16="http://schemas.microsoft.com/office/drawing/2014/main" id="{76CAA03C-1B87-EF48-A913-06E3861BA01C}"/>
              </a:ext>
            </a:extLst>
          </p:cNvPr>
          <p:cNvSpPr>
            <a:spLocks noChangeArrowheads="1"/>
          </p:cNvSpPr>
          <p:nvPr/>
        </p:nvSpPr>
        <p:spPr bwMode="auto">
          <a:xfrm>
            <a:off x="2768477" y="3149372"/>
            <a:ext cx="726757" cy="609600"/>
          </a:xfrm>
          <a:prstGeom prst="rect">
            <a:avLst/>
          </a:prstGeom>
          <a:solidFill>
            <a:schemeClr val="bg1"/>
          </a:solidFill>
          <a:ln w="9360" cap="sq">
            <a:noFill/>
            <a:miter lim="800000"/>
            <a:headEnd/>
            <a:tailEnd/>
          </a:ln>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9pPr>
          </a:lstStyle>
          <a:p>
            <a:pPr algn="ctr" eaLnBrk="1" hangingPunct="1">
              <a:buClrTx/>
              <a:buFontTx/>
              <a:buNone/>
            </a:pPr>
            <a:r>
              <a:rPr lang="fr-FR" altLang="fr-FR" sz="1600" dirty="0">
                <a:solidFill>
                  <a:srgbClr val="000000"/>
                </a:solidFill>
                <a:latin typeface="+mn-lt"/>
              </a:rPr>
              <a:t>SENS</a:t>
            </a:r>
            <a:endParaRPr lang="fr-FR" altLang="fr-FR" sz="2400" dirty="0">
              <a:solidFill>
                <a:srgbClr val="FFFFFF"/>
              </a:solidFill>
              <a:latin typeface="+mn-lt"/>
            </a:endParaRPr>
          </a:p>
        </p:txBody>
      </p:sp>
      <p:sp>
        <p:nvSpPr>
          <p:cNvPr id="26" name="Rectangle 10">
            <a:extLst>
              <a:ext uri="{FF2B5EF4-FFF2-40B4-BE49-F238E27FC236}">
                <a16:creationId xmlns:a16="http://schemas.microsoft.com/office/drawing/2014/main" id="{08211D2B-0CD8-FA4D-9EBF-0A89791DDDE5}"/>
              </a:ext>
            </a:extLst>
          </p:cNvPr>
          <p:cNvSpPr>
            <a:spLocks noChangeArrowheads="1"/>
          </p:cNvSpPr>
          <p:nvPr/>
        </p:nvSpPr>
        <p:spPr bwMode="auto">
          <a:xfrm>
            <a:off x="2983845" y="4400467"/>
            <a:ext cx="1022778" cy="522394"/>
          </a:xfrm>
          <a:prstGeom prst="rect">
            <a:avLst/>
          </a:prstGeom>
          <a:solidFill>
            <a:schemeClr val="bg1"/>
          </a:solidFill>
          <a:ln w="9360" cap="sq">
            <a:noFill/>
            <a:miter lim="800000"/>
            <a:headEnd/>
            <a:tailEnd/>
          </a:ln>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ＭＳ Ｐゴシック" panose="020B0600070205080204" pitchFamily="34" charset="-128"/>
              </a:defRPr>
            </a:lvl9pPr>
          </a:lstStyle>
          <a:p>
            <a:pPr algn="ctr" eaLnBrk="1" hangingPunct="1">
              <a:buClrTx/>
              <a:buFontTx/>
              <a:buNone/>
            </a:pPr>
            <a:r>
              <a:rPr lang="fr-FR" altLang="fr-FR" sz="1600" dirty="0">
                <a:solidFill>
                  <a:srgbClr val="000000"/>
                </a:solidFill>
                <a:latin typeface="+mn-lt"/>
              </a:rPr>
              <a:t>EFFICIENCE</a:t>
            </a:r>
            <a:endParaRPr lang="fr-FR" altLang="fr-FR" sz="2400" dirty="0">
              <a:solidFill>
                <a:srgbClr val="FFFFFF"/>
              </a:solidFill>
              <a:latin typeface="Arial Narrow" panose="020B0604020202020204" pitchFamily="34" charset="0"/>
            </a:endParaRPr>
          </a:p>
        </p:txBody>
      </p:sp>
      <p:pic>
        <p:nvPicPr>
          <p:cNvPr id="3" name="Image 2">
            <a:extLst>
              <a:ext uri="{FF2B5EF4-FFF2-40B4-BE49-F238E27FC236}">
                <a16:creationId xmlns:a16="http://schemas.microsoft.com/office/drawing/2014/main" id="{589F6CA6-6CEF-8347-BF1A-47092C6FAC15}"/>
              </a:ext>
            </a:extLst>
          </p:cNvPr>
          <p:cNvPicPr>
            <a:picLocks noChangeAspect="1"/>
          </p:cNvPicPr>
          <p:nvPr/>
        </p:nvPicPr>
        <p:blipFill>
          <a:blip r:embed="rId4"/>
          <a:stretch>
            <a:fillRect/>
          </a:stretch>
        </p:blipFill>
        <p:spPr>
          <a:xfrm>
            <a:off x="4892037" y="2518609"/>
            <a:ext cx="795208" cy="537114"/>
          </a:xfrm>
          <a:prstGeom prst="rect">
            <a:avLst/>
          </a:prstGeom>
        </p:spPr>
      </p:pic>
      <p:pic>
        <p:nvPicPr>
          <p:cNvPr id="15" name="Image 14">
            <a:extLst>
              <a:ext uri="{FF2B5EF4-FFF2-40B4-BE49-F238E27FC236}">
                <a16:creationId xmlns:a16="http://schemas.microsoft.com/office/drawing/2014/main" id="{950A7A4A-5620-8E40-98DA-6DDE4B903E89}"/>
              </a:ext>
            </a:extLst>
          </p:cNvPr>
          <p:cNvPicPr>
            <a:picLocks noChangeAspect="1"/>
          </p:cNvPicPr>
          <p:nvPr/>
        </p:nvPicPr>
        <p:blipFill>
          <a:blip r:embed="rId4"/>
          <a:stretch>
            <a:fillRect/>
          </a:stretch>
        </p:blipFill>
        <p:spPr>
          <a:xfrm>
            <a:off x="4312840" y="5678135"/>
            <a:ext cx="795208" cy="537114"/>
          </a:xfrm>
          <a:prstGeom prst="rect">
            <a:avLst/>
          </a:prstGeom>
        </p:spPr>
      </p:pic>
      <p:pic>
        <p:nvPicPr>
          <p:cNvPr id="16" name="Image 15">
            <a:extLst>
              <a:ext uri="{FF2B5EF4-FFF2-40B4-BE49-F238E27FC236}">
                <a16:creationId xmlns:a16="http://schemas.microsoft.com/office/drawing/2014/main" id="{E69CFBF2-76F2-7E45-B286-78A34E188962}"/>
              </a:ext>
            </a:extLst>
          </p:cNvPr>
          <p:cNvPicPr>
            <a:picLocks noChangeAspect="1"/>
          </p:cNvPicPr>
          <p:nvPr/>
        </p:nvPicPr>
        <p:blipFill>
          <a:blip r:embed="rId4"/>
          <a:stretch>
            <a:fillRect/>
          </a:stretch>
        </p:blipFill>
        <p:spPr>
          <a:xfrm>
            <a:off x="4931975" y="1927779"/>
            <a:ext cx="795208" cy="537114"/>
          </a:xfrm>
          <a:prstGeom prst="rect">
            <a:avLst/>
          </a:prstGeom>
        </p:spPr>
      </p:pic>
      <p:pic>
        <p:nvPicPr>
          <p:cNvPr id="17" name="Image 16">
            <a:extLst>
              <a:ext uri="{FF2B5EF4-FFF2-40B4-BE49-F238E27FC236}">
                <a16:creationId xmlns:a16="http://schemas.microsoft.com/office/drawing/2014/main" id="{886066E4-36B1-4846-A158-9775A751CAD4}"/>
              </a:ext>
            </a:extLst>
          </p:cNvPr>
          <p:cNvPicPr>
            <a:picLocks noChangeAspect="1"/>
          </p:cNvPicPr>
          <p:nvPr/>
        </p:nvPicPr>
        <p:blipFill>
          <a:blip r:embed="rId4"/>
          <a:stretch>
            <a:fillRect/>
          </a:stretch>
        </p:blipFill>
        <p:spPr>
          <a:xfrm>
            <a:off x="4204320" y="5141021"/>
            <a:ext cx="795208" cy="537114"/>
          </a:xfrm>
          <a:prstGeom prst="rect">
            <a:avLst/>
          </a:prstGeom>
        </p:spPr>
      </p:pic>
      <p:sp>
        <p:nvSpPr>
          <p:cNvPr id="18" name="Oval 4">
            <a:extLst>
              <a:ext uri="{FF2B5EF4-FFF2-40B4-BE49-F238E27FC236}">
                <a16:creationId xmlns:a16="http://schemas.microsoft.com/office/drawing/2014/main" id="{E7F09133-9012-4B41-9EDB-2722A5B357AE}"/>
              </a:ext>
            </a:extLst>
          </p:cNvPr>
          <p:cNvSpPr>
            <a:spLocks noChangeArrowheads="1"/>
          </p:cNvSpPr>
          <p:nvPr/>
        </p:nvSpPr>
        <p:spPr bwMode="auto">
          <a:xfrm>
            <a:off x="4914522" y="4922861"/>
            <a:ext cx="4096401" cy="1437101"/>
          </a:xfrm>
          <a:prstGeom prst="ellipse">
            <a:avLst/>
          </a:prstGeom>
          <a:solidFill>
            <a:schemeClr val="accent6">
              <a:lumMod val="40000"/>
              <a:lumOff val="60000"/>
            </a:schemeClr>
          </a:solidFill>
          <a:ln w="9360" cap="sq">
            <a:solidFill>
              <a:srgbClr val="FFFFFF"/>
            </a:solidFill>
            <a:miter lim="800000"/>
            <a:headEnd/>
            <a:tailEnd/>
          </a:ln>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9pPr>
          </a:lstStyle>
          <a:p>
            <a:pPr algn="ctr" eaLnBrk="1" hangingPunct="1">
              <a:spcBef>
                <a:spcPct val="0"/>
              </a:spcBef>
              <a:buClrTx/>
              <a:buFontTx/>
              <a:buNone/>
            </a:pPr>
            <a:r>
              <a:rPr lang="fr-FR" altLang="fr-FR" sz="2000" dirty="0">
                <a:solidFill>
                  <a:schemeClr val="tx1"/>
                </a:solidFill>
                <a:latin typeface="Franklin Gothic Book" panose="020B0503020102020204" pitchFamily="34" charset="0"/>
              </a:rPr>
              <a:t>Signes culturels:</a:t>
            </a:r>
          </a:p>
          <a:p>
            <a:pPr algn="ctr" eaLnBrk="1" hangingPunct="1">
              <a:spcBef>
                <a:spcPct val="0"/>
              </a:spcBef>
              <a:buClrTx/>
              <a:buFontTx/>
              <a:buNone/>
            </a:pPr>
            <a:r>
              <a:rPr lang="fr-FR" altLang="fr-FR" sz="1600" dirty="0">
                <a:solidFill>
                  <a:schemeClr val="tx1"/>
                </a:solidFill>
                <a:latin typeface="Franklin Gothic Book" panose="020B0503020102020204" pitchFamily="34" charset="0"/>
              </a:rPr>
              <a:t>Règles de métier </a:t>
            </a:r>
            <a:r>
              <a:rPr lang="fr-FR" altLang="fr-FR" sz="1600">
                <a:solidFill>
                  <a:schemeClr val="tx1"/>
                </a:solidFill>
                <a:latin typeface="Franklin Gothic Book" panose="020B0503020102020204" pitchFamily="34" charset="0"/>
              </a:rPr>
              <a:t>et les gestes </a:t>
            </a:r>
            <a:r>
              <a:rPr lang="fr-FR" altLang="fr-FR" sz="1600" dirty="0">
                <a:solidFill>
                  <a:schemeClr val="tx1"/>
                </a:solidFill>
                <a:latin typeface="Franklin Gothic Book" panose="020B0503020102020204" pitchFamily="34" charset="0"/>
              </a:rPr>
              <a:t>professionnels</a:t>
            </a:r>
          </a:p>
        </p:txBody>
      </p:sp>
      <p:pic>
        <p:nvPicPr>
          <p:cNvPr id="19" name="Image 18">
            <a:extLst>
              <a:ext uri="{FF2B5EF4-FFF2-40B4-BE49-F238E27FC236}">
                <a16:creationId xmlns:a16="http://schemas.microsoft.com/office/drawing/2014/main" id="{E2B20C8C-7D07-7443-A4F9-E868DAF1470B}"/>
              </a:ext>
            </a:extLst>
          </p:cNvPr>
          <p:cNvPicPr>
            <a:picLocks noChangeAspect="1"/>
          </p:cNvPicPr>
          <p:nvPr/>
        </p:nvPicPr>
        <p:blipFill>
          <a:blip r:embed="rId4"/>
          <a:stretch>
            <a:fillRect/>
          </a:stretch>
        </p:blipFill>
        <p:spPr>
          <a:xfrm>
            <a:off x="4456807" y="4696429"/>
            <a:ext cx="795208" cy="537114"/>
          </a:xfrm>
          <a:prstGeom prst="rect">
            <a:avLst/>
          </a:prstGeom>
        </p:spPr>
      </p:pic>
      <p:sp>
        <p:nvSpPr>
          <p:cNvPr id="27" name="Oval 4">
            <a:extLst>
              <a:ext uri="{FF2B5EF4-FFF2-40B4-BE49-F238E27FC236}">
                <a16:creationId xmlns:a16="http://schemas.microsoft.com/office/drawing/2014/main" id="{E46A2EB2-FB9B-DD4E-AEA2-CA5BEAE1C1DB}"/>
              </a:ext>
            </a:extLst>
          </p:cNvPr>
          <p:cNvSpPr>
            <a:spLocks noChangeArrowheads="1"/>
          </p:cNvSpPr>
          <p:nvPr/>
        </p:nvSpPr>
        <p:spPr bwMode="auto">
          <a:xfrm>
            <a:off x="5355301" y="1895322"/>
            <a:ext cx="3636067" cy="1437101"/>
          </a:xfrm>
          <a:prstGeom prst="ellipse">
            <a:avLst/>
          </a:prstGeom>
          <a:solidFill>
            <a:schemeClr val="accent6">
              <a:lumMod val="40000"/>
              <a:lumOff val="60000"/>
            </a:schemeClr>
          </a:solidFill>
          <a:ln w="9360" cap="sq">
            <a:solidFill>
              <a:srgbClr val="FFFFFF"/>
            </a:solidFill>
            <a:miter lim="800000"/>
            <a:headEnd/>
            <a:tailEnd/>
          </a:ln>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imes New Roman" panose="02020603050405020304" pitchFamily="18" charset="0"/>
                <a:ea typeface="ＭＳ Ｐゴシック" panose="020B0600070205080204" pitchFamily="34" charset="-128"/>
                <a:cs typeface="Arial Unicode MS" panose="020B0604020202020204" pitchFamily="34" charset="-128"/>
              </a:defRPr>
            </a:lvl9pPr>
          </a:lstStyle>
          <a:p>
            <a:pPr algn="ctr" eaLnBrk="1" hangingPunct="1">
              <a:spcBef>
                <a:spcPct val="0"/>
              </a:spcBef>
              <a:buClrTx/>
              <a:buFontTx/>
              <a:buNone/>
            </a:pPr>
            <a:r>
              <a:rPr lang="fr-FR" altLang="fr-FR" sz="2000" dirty="0">
                <a:solidFill>
                  <a:schemeClr val="tx1"/>
                </a:solidFill>
                <a:latin typeface="Franklin Gothic Book" panose="020B0503020102020204" pitchFamily="34" charset="0"/>
              </a:rPr>
              <a:t>Motifs concurrents:</a:t>
            </a:r>
          </a:p>
          <a:p>
            <a:pPr algn="ctr" eaLnBrk="1" hangingPunct="1">
              <a:spcBef>
                <a:spcPct val="0"/>
              </a:spcBef>
              <a:buClrTx/>
              <a:buFontTx/>
              <a:buNone/>
            </a:pPr>
            <a:r>
              <a:rPr lang="fr-FR" altLang="fr-FR" sz="1600" dirty="0">
                <a:solidFill>
                  <a:schemeClr val="tx1"/>
                </a:solidFill>
                <a:latin typeface="Franklin Gothic Book" panose="020B0503020102020204" pitchFamily="34" charset="0"/>
              </a:rPr>
              <a:t>Ex: prévention des conflits entre élèves </a:t>
            </a:r>
          </a:p>
          <a:p>
            <a:pPr algn="ctr" eaLnBrk="1" hangingPunct="1">
              <a:spcBef>
                <a:spcPct val="0"/>
              </a:spcBef>
              <a:buClrTx/>
              <a:buFontTx/>
              <a:buNone/>
            </a:pPr>
            <a:r>
              <a:rPr lang="fr-FR" altLang="fr-FR" sz="1600" u="sng" dirty="0">
                <a:solidFill>
                  <a:schemeClr val="tx1"/>
                </a:solidFill>
                <a:latin typeface="Franklin Gothic Book" panose="020B0503020102020204" pitchFamily="34" charset="0"/>
              </a:rPr>
              <a:t>et</a:t>
            </a:r>
            <a:r>
              <a:rPr lang="fr-FR" altLang="fr-FR" sz="1600" dirty="0">
                <a:solidFill>
                  <a:schemeClr val="tx1"/>
                </a:solidFill>
                <a:latin typeface="Franklin Gothic Book" panose="020B0503020102020204" pitchFamily="34" charset="0"/>
              </a:rPr>
              <a:t> motifs d’engagement </a:t>
            </a:r>
            <a:r>
              <a:rPr lang="fr-FR" altLang="fr-FR" sz="1600" u="sng" dirty="0">
                <a:solidFill>
                  <a:schemeClr val="tx1"/>
                </a:solidFill>
                <a:latin typeface="Franklin Gothic Book" panose="020B0503020102020204" pitchFamily="34" charset="0"/>
              </a:rPr>
              <a:t>et</a:t>
            </a:r>
          </a:p>
          <a:p>
            <a:pPr algn="ctr" eaLnBrk="1" hangingPunct="1">
              <a:spcBef>
                <a:spcPct val="0"/>
              </a:spcBef>
              <a:buClrTx/>
              <a:buFontTx/>
              <a:buNone/>
            </a:pPr>
            <a:r>
              <a:rPr lang="fr-FR" altLang="fr-FR" sz="1600" dirty="0">
                <a:solidFill>
                  <a:schemeClr val="tx1"/>
                </a:solidFill>
                <a:latin typeface="Franklin Gothic Book" panose="020B0503020102020204" pitchFamily="34" charset="0"/>
              </a:rPr>
              <a:t>apprentissage </a:t>
            </a:r>
            <a:r>
              <a:rPr lang="fr-FR" altLang="fr-FR" sz="1600" u="sng" dirty="0">
                <a:solidFill>
                  <a:schemeClr val="tx1"/>
                </a:solidFill>
                <a:latin typeface="Franklin Gothic Book" panose="020B0503020102020204" pitchFamily="34" charset="0"/>
              </a:rPr>
              <a:t>et …</a:t>
            </a:r>
          </a:p>
        </p:txBody>
      </p:sp>
      <p:pic>
        <p:nvPicPr>
          <p:cNvPr id="28" name="Image 27">
            <a:extLst>
              <a:ext uri="{FF2B5EF4-FFF2-40B4-BE49-F238E27FC236}">
                <a16:creationId xmlns:a16="http://schemas.microsoft.com/office/drawing/2014/main" id="{17A77F9A-6182-6A4D-8048-3BB3A813BF58}"/>
              </a:ext>
            </a:extLst>
          </p:cNvPr>
          <p:cNvPicPr>
            <a:picLocks noChangeAspect="1"/>
          </p:cNvPicPr>
          <p:nvPr/>
        </p:nvPicPr>
        <p:blipFill>
          <a:blip r:embed="rId4"/>
          <a:stretch>
            <a:fillRect/>
          </a:stretch>
        </p:blipFill>
        <p:spPr>
          <a:xfrm>
            <a:off x="3718808" y="3100892"/>
            <a:ext cx="795208" cy="537114"/>
          </a:xfrm>
          <a:prstGeom prst="rect">
            <a:avLst/>
          </a:prstGeom>
        </p:spPr>
      </p:pic>
      <p:pic>
        <p:nvPicPr>
          <p:cNvPr id="29" name="Image 28">
            <a:extLst>
              <a:ext uri="{FF2B5EF4-FFF2-40B4-BE49-F238E27FC236}">
                <a16:creationId xmlns:a16="http://schemas.microsoft.com/office/drawing/2014/main" id="{B7C5A3E6-A511-A749-8560-C7132A8402D4}"/>
              </a:ext>
            </a:extLst>
          </p:cNvPr>
          <p:cNvPicPr>
            <a:picLocks noChangeAspect="1"/>
          </p:cNvPicPr>
          <p:nvPr/>
        </p:nvPicPr>
        <p:blipFill>
          <a:blip r:embed="rId4"/>
          <a:stretch>
            <a:fillRect/>
          </a:stretch>
        </p:blipFill>
        <p:spPr>
          <a:xfrm>
            <a:off x="4064824" y="4120595"/>
            <a:ext cx="795208" cy="537114"/>
          </a:xfrm>
          <a:prstGeom prst="rect">
            <a:avLst/>
          </a:prstGeom>
        </p:spPr>
      </p:pic>
      <p:sp>
        <p:nvSpPr>
          <p:cNvPr id="7" name="Ellipse 6">
            <a:extLst>
              <a:ext uri="{FF2B5EF4-FFF2-40B4-BE49-F238E27FC236}">
                <a16:creationId xmlns:a16="http://schemas.microsoft.com/office/drawing/2014/main" id="{5FA8FD46-27FA-B044-8414-8605054CC712}"/>
              </a:ext>
            </a:extLst>
          </p:cNvPr>
          <p:cNvSpPr/>
          <p:nvPr/>
        </p:nvSpPr>
        <p:spPr>
          <a:xfrm>
            <a:off x="5727183" y="3626473"/>
            <a:ext cx="355773" cy="36162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A6010A0F-32C3-3A41-A687-EE956BE2872D}"/>
              </a:ext>
            </a:extLst>
          </p:cNvPr>
          <p:cNvCxnSpPr>
            <a:stCxn id="7" idx="4"/>
          </p:cNvCxnSpPr>
          <p:nvPr/>
        </p:nvCxnSpPr>
        <p:spPr>
          <a:xfrm>
            <a:off x="5905070" y="3988096"/>
            <a:ext cx="38137" cy="4149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96D4CDD0-8E19-5349-8043-70D466010D89}"/>
              </a:ext>
            </a:extLst>
          </p:cNvPr>
          <p:cNvCxnSpPr>
            <a:cxnSpLocks/>
          </p:cNvCxnSpPr>
          <p:nvPr/>
        </p:nvCxnSpPr>
        <p:spPr>
          <a:xfrm flipV="1">
            <a:off x="5778065" y="4432140"/>
            <a:ext cx="165142" cy="3325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8CD0D0F7-256E-5A40-9B1B-46B0E8567E73}"/>
              </a:ext>
            </a:extLst>
          </p:cNvPr>
          <p:cNvCxnSpPr>
            <a:cxnSpLocks/>
          </p:cNvCxnSpPr>
          <p:nvPr/>
        </p:nvCxnSpPr>
        <p:spPr>
          <a:xfrm flipH="1" flipV="1">
            <a:off x="5943207" y="4400468"/>
            <a:ext cx="139749" cy="3241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Connecteur droit 33">
            <a:extLst>
              <a:ext uri="{FF2B5EF4-FFF2-40B4-BE49-F238E27FC236}">
                <a16:creationId xmlns:a16="http://schemas.microsoft.com/office/drawing/2014/main" id="{B4342BF6-D693-AB4E-B67D-244B4669B334}"/>
              </a:ext>
            </a:extLst>
          </p:cNvPr>
          <p:cNvCxnSpPr>
            <a:cxnSpLocks/>
          </p:cNvCxnSpPr>
          <p:nvPr/>
        </p:nvCxnSpPr>
        <p:spPr>
          <a:xfrm>
            <a:off x="5674101" y="4236464"/>
            <a:ext cx="313540" cy="1931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Connecteur droit 35">
            <a:extLst>
              <a:ext uri="{FF2B5EF4-FFF2-40B4-BE49-F238E27FC236}">
                <a16:creationId xmlns:a16="http://schemas.microsoft.com/office/drawing/2014/main" id="{37F3B444-13BB-EA47-B293-EEE99743F68D}"/>
              </a:ext>
            </a:extLst>
          </p:cNvPr>
          <p:cNvCxnSpPr>
            <a:cxnSpLocks/>
          </p:cNvCxnSpPr>
          <p:nvPr/>
        </p:nvCxnSpPr>
        <p:spPr>
          <a:xfrm flipH="1">
            <a:off x="5921399" y="4170802"/>
            <a:ext cx="3231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Connecteur droit 42">
            <a:extLst>
              <a:ext uri="{FF2B5EF4-FFF2-40B4-BE49-F238E27FC236}">
                <a16:creationId xmlns:a16="http://schemas.microsoft.com/office/drawing/2014/main" id="{64087ABE-1612-8C4B-ABCA-D9A5E50DB32B}"/>
              </a:ext>
            </a:extLst>
          </p:cNvPr>
          <p:cNvCxnSpPr>
            <a:cxnSpLocks/>
          </p:cNvCxnSpPr>
          <p:nvPr/>
        </p:nvCxnSpPr>
        <p:spPr>
          <a:xfrm flipH="1">
            <a:off x="5652120" y="4170802"/>
            <a:ext cx="269279" cy="6063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8F7C4FF7-794D-454C-811E-F645FE0ED52F}"/>
              </a:ext>
            </a:extLst>
          </p:cNvPr>
          <p:cNvCxnSpPr>
            <a:cxnSpLocks/>
          </p:cNvCxnSpPr>
          <p:nvPr/>
        </p:nvCxnSpPr>
        <p:spPr>
          <a:xfrm flipH="1">
            <a:off x="5943207" y="4170802"/>
            <a:ext cx="301306" cy="2588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2" name="Image 51">
            <a:extLst>
              <a:ext uri="{FF2B5EF4-FFF2-40B4-BE49-F238E27FC236}">
                <a16:creationId xmlns:a16="http://schemas.microsoft.com/office/drawing/2014/main" id="{04108293-FC2E-4D4A-BB85-38980EF2A9F4}"/>
              </a:ext>
            </a:extLst>
          </p:cNvPr>
          <p:cNvPicPr>
            <a:picLocks noChangeAspect="1"/>
          </p:cNvPicPr>
          <p:nvPr/>
        </p:nvPicPr>
        <p:blipFill>
          <a:blip r:embed="rId4"/>
          <a:stretch>
            <a:fillRect/>
          </a:stretch>
        </p:blipFill>
        <p:spPr>
          <a:xfrm>
            <a:off x="5245066" y="3412338"/>
            <a:ext cx="442179" cy="298665"/>
          </a:xfrm>
          <a:prstGeom prst="rect">
            <a:avLst/>
          </a:prstGeom>
        </p:spPr>
      </p:pic>
      <p:pic>
        <p:nvPicPr>
          <p:cNvPr id="53" name="Image 52">
            <a:extLst>
              <a:ext uri="{FF2B5EF4-FFF2-40B4-BE49-F238E27FC236}">
                <a16:creationId xmlns:a16="http://schemas.microsoft.com/office/drawing/2014/main" id="{CE2C12A9-7CE4-B844-A3FE-849D7B018EC0}"/>
              </a:ext>
            </a:extLst>
          </p:cNvPr>
          <p:cNvPicPr>
            <a:picLocks noChangeAspect="1"/>
          </p:cNvPicPr>
          <p:nvPr/>
        </p:nvPicPr>
        <p:blipFill>
          <a:blip r:embed="rId4"/>
          <a:stretch>
            <a:fillRect/>
          </a:stretch>
        </p:blipFill>
        <p:spPr>
          <a:xfrm>
            <a:off x="4078287" y="2356070"/>
            <a:ext cx="795208" cy="537114"/>
          </a:xfrm>
          <a:prstGeom prst="rect">
            <a:avLst/>
          </a:prstGeom>
        </p:spPr>
      </p:pic>
      <p:pic>
        <p:nvPicPr>
          <p:cNvPr id="54" name="Image 53">
            <a:extLst>
              <a:ext uri="{FF2B5EF4-FFF2-40B4-BE49-F238E27FC236}">
                <a16:creationId xmlns:a16="http://schemas.microsoft.com/office/drawing/2014/main" id="{01F56033-4A99-3F4F-AFFB-188F93B07E9F}"/>
              </a:ext>
            </a:extLst>
          </p:cNvPr>
          <p:cNvPicPr>
            <a:picLocks noChangeAspect="1"/>
          </p:cNvPicPr>
          <p:nvPr/>
        </p:nvPicPr>
        <p:blipFill>
          <a:blip r:embed="rId4"/>
          <a:stretch>
            <a:fillRect/>
          </a:stretch>
        </p:blipFill>
        <p:spPr>
          <a:xfrm flipH="1">
            <a:off x="6069015" y="3396808"/>
            <a:ext cx="415713" cy="280789"/>
          </a:xfrm>
          <a:prstGeom prst="rect">
            <a:avLst/>
          </a:prstGeom>
        </p:spPr>
      </p:pic>
      <p:pic>
        <p:nvPicPr>
          <p:cNvPr id="56" name="Image 55">
            <a:extLst>
              <a:ext uri="{FF2B5EF4-FFF2-40B4-BE49-F238E27FC236}">
                <a16:creationId xmlns:a16="http://schemas.microsoft.com/office/drawing/2014/main" id="{784CB9F8-1B16-874E-852B-17689C6C2F84}"/>
              </a:ext>
            </a:extLst>
          </p:cNvPr>
          <p:cNvPicPr>
            <a:picLocks noChangeAspect="1"/>
          </p:cNvPicPr>
          <p:nvPr/>
        </p:nvPicPr>
        <p:blipFill>
          <a:blip r:embed="rId4"/>
          <a:stretch>
            <a:fillRect/>
          </a:stretch>
        </p:blipFill>
        <p:spPr>
          <a:xfrm rot="2108857">
            <a:off x="5663210" y="3181134"/>
            <a:ext cx="452333" cy="329157"/>
          </a:xfrm>
          <a:prstGeom prst="rect">
            <a:avLst/>
          </a:prstGeom>
        </p:spPr>
      </p:pic>
    </p:spTree>
    <p:extLst>
      <p:ext uri="{BB962C8B-B14F-4D97-AF65-F5344CB8AC3E}">
        <p14:creationId xmlns:p14="http://schemas.microsoft.com/office/powerpoint/2010/main" val="33878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48915D-C340-734D-9547-1368DFBDFF21}"/>
              </a:ext>
            </a:extLst>
          </p:cNvPr>
          <p:cNvSpPr>
            <a:spLocks noGrp="1"/>
          </p:cNvSpPr>
          <p:nvPr>
            <p:ph type="title"/>
          </p:nvPr>
        </p:nvSpPr>
        <p:spPr>
          <a:xfrm>
            <a:off x="456836" y="1381131"/>
            <a:ext cx="8202630" cy="2431602"/>
          </a:xfrm>
        </p:spPr>
        <p:txBody>
          <a:bodyPr/>
          <a:lstStyle/>
          <a:p>
            <a:pPr lvl="0"/>
            <a:r>
              <a:rPr lang="fr-CH" sz="2200" dirty="0">
                <a:solidFill>
                  <a:schemeClr val="tx1"/>
                </a:solidFill>
                <a:latin typeface="Franklin Gothic Book" panose="020B0503020102020204" pitchFamily="34" charset="0"/>
              </a:rPr>
              <a:t>Etude 1:</a:t>
            </a:r>
            <a:br>
              <a:rPr lang="fr-CH" sz="2200" b="0" dirty="0">
                <a:solidFill>
                  <a:schemeClr val="tx1"/>
                </a:solidFill>
                <a:latin typeface="Franklin Gothic Book" panose="020B0503020102020204" pitchFamily="34" charset="0"/>
              </a:rPr>
            </a:br>
            <a:r>
              <a:rPr lang="fr-CH" sz="2000" b="0" dirty="0">
                <a:solidFill>
                  <a:schemeClr val="tx1"/>
                </a:solidFill>
                <a:latin typeface="Franklin Gothic Book" panose="020B0503020102020204" pitchFamily="34" charset="0"/>
              </a:rPr>
              <a:t>- </a:t>
            </a:r>
            <a:r>
              <a:rPr lang="fr-FR" sz="2000" b="0" dirty="0">
                <a:solidFill>
                  <a:schemeClr val="tx1"/>
                </a:solidFill>
                <a:latin typeface="Franklin Gothic Book" panose="020B0503020102020204" pitchFamily="34" charset="0"/>
              </a:rPr>
              <a:t>Quels types de situations d’auto-affectation vécus en classe favorisent ou freinent le développement du pouvoir d’agir de l’EN en EPS ?</a:t>
            </a:r>
            <a:br>
              <a:rPr lang="fr-FR" sz="2000" b="0" dirty="0">
                <a:solidFill>
                  <a:schemeClr val="tx1"/>
                </a:solidFill>
                <a:latin typeface="Franklin Gothic Book" panose="020B0503020102020204" pitchFamily="34" charset="0"/>
              </a:rPr>
            </a:br>
            <a:br>
              <a:rPr lang="fr-FR" sz="2000" b="0" dirty="0">
                <a:solidFill>
                  <a:schemeClr val="tx1"/>
                </a:solidFill>
                <a:latin typeface="Franklin Gothic Book" panose="020B0503020102020204" pitchFamily="34" charset="0"/>
              </a:rPr>
            </a:br>
            <a:r>
              <a:rPr lang="fr-FR" sz="2000" b="0" dirty="0">
                <a:solidFill>
                  <a:schemeClr val="tx1"/>
                </a:solidFill>
                <a:latin typeface="Franklin Gothic Book" panose="020B0503020102020204" pitchFamily="34" charset="0"/>
              </a:rPr>
              <a:t>- Dans quelles circonstances l’EN d’EPS déplace-t-il ou priorise-t-il ses motifs d’agir et s’approprie-t-il les opérations pour faire face à ces moments d’auto-affectation ?</a:t>
            </a:r>
            <a:br>
              <a:rPr lang="fr-FR" sz="2000" dirty="0"/>
            </a:br>
            <a:br>
              <a:rPr lang="fr-CH" sz="2000" dirty="0">
                <a:solidFill>
                  <a:schemeClr val="tx1"/>
                </a:solidFill>
                <a:latin typeface="Franklin Gothic Book" panose="020B0503020102020204" pitchFamily="34" charset="0"/>
              </a:rPr>
            </a:br>
            <a:endParaRPr lang="fr-FR" sz="2000" b="0" dirty="0">
              <a:latin typeface="Franklin Gothic Book" panose="020B0503020102020204" pitchFamily="34" charset="0"/>
            </a:endParaRP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6</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sz="3600" dirty="0">
                <a:latin typeface="Franklin Gothic Book" panose="020B0503020102020204" pitchFamily="34" charset="0"/>
              </a:rPr>
              <a:t>Questions de recherche </a:t>
            </a:r>
          </a:p>
        </p:txBody>
      </p:sp>
      <p:sp>
        <p:nvSpPr>
          <p:cNvPr id="6" name="Titre 2">
            <a:extLst>
              <a:ext uri="{FF2B5EF4-FFF2-40B4-BE49-F238E27FC236}">
                <a16:creationId xmlns:a16="http://schemas.microsoft.com/office/drawing/2014/main" id="{FB119FC4-579C-3C4E-B7B0-E2A429C04514}"/>
              </a:ext>
            </a:extLst>
          </p:cNvPr>
          <p:cNvSpPr txBox="1">
            <a:spLocks/>
          </p:cNvSpPr>
          <p:nvPr/>
        </p:nvSpPr>
        <p:spPr bwMode="auto">
          <a:xfrm>
            <a:off x="456836" y="3885765"/>
            <a:ext cx="8175660" cy="278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pPr>
              <a:buClr>
                <a:schemeClr val="accent5">
                  <a:lumMod val="75000"/>
                </a:schemeClr>
              </a:buClr>
            </a:pPr>
            <a:r>
              <a:rPr lang="fr-CH" sz="2200" dirty="0">
                <a:solidFill>
                  <a:schemeClr val="tx1"/>
                </a:solidFill>
                <a:latin typeface="Franklin Gothic Book" panose="020B0503020102020204" pitchFamily="34" charset="0"/>
              </a:rPr>
              <a:t>Etude 2:</a:t>
            </a:r>
            <a:br>
              <a:rPr lang="fr-CH" sz="2200" b="0" dirty="0">
                <a:solidFill>
                  <a:schemeClr val="tx1"/>
                </a:solidFill>
                <a:latin typeface="Franklin Gothic Book" panose="020B0503020102020204" pitchFamily="34" charset="0"/>
              </a:rPr>
            </a:br>
            <a:r>
              <a:rPr lang="fr-CH" sz="2000" b="0" dirty="0">
                <a:solidFill>
                  <a:schemeClr val="tx1"/>
                </a:solidFill>
                <a:latin typeface="Franklin Gothic Book" panose="020B0503020102020204" pitchFamily="34" charset="0"/>
              </a:rPr>
              <a:t>- </a:t>
            </a:r>
            <a:r>
              <a:rPr lang="fr-FR" sz="2000" b="0" dirty="0">
                <a:solidFill>
                  <a:schemeClr val="tx1"/>
                </a:solidFill>
                <a:latin typeface="Franklin Gothic Book" panose="020B0503020102020204" pitchFamily="34" charset="0"/>
              </a:rPr>
              <a:t>Quels sont les motifs et les opérations concurrents lorsque les EN d’EPS mettent en place des dispositifs de coopération entre élèves en classe ? </a:t>
            </a:r>
          </a:p>
          <a:p>
            <a:pPr>
              <a:buClr>
                <a:schemeClr val="accent5">
                  <a:lumMod val="75000"/>
                </a:schemeClr>
              </a:buClr>
            </a:pPr>
            <a:endParaRPr lang="fr-CH" sz="2000" b="0" dirty="0">
              <a:solidFill>
                <a:schemeClr val="tx1"/>
              </a:solidFill>
              <a:latin typeface="Franklin Gothic Book" panose="020B0503020102020204" pitchFamily="34" charset="0"/>
            </a:endParaRPr>
          </a:p>
          <a:p>
            <a:pPr>
              <a:buClr>
                <a:schemeClr val="accent5">
                  <a:lumMod val="75000"/>
                </a:schemeClr>
              </a:buClr>
            </a:pPr>
            <a:r>
              <a:rPr lang="fr-FR" sz="2000" b="0" dirty="0">
                <a:solidFill>
                  <a:schemeClr val="tx1"/>
                </a:solidFill>
                <a:latin typeface="Franklin Gothic Book" panose="020B0503020102020204" pitchFamily="34" charset="0"/>
              </a:rPr>
              <a:t>- Dans quelles circonstances l’EN d’EPS déplace-t-il ou priorise-t-il ses motifs d’agir et s’approprie les opérations au sujet des dispositifs de coopération entre élèves en classe ? Qu’est-ce qui les dissuadent?</a:t>
            </a:r>
          </a:p>
          <a:p>
            <a:pPr marL="0" indent="0">
              <a:buClr>
                <a:schemeClr val="accent5">
                  <a:lumMod val="75000"/>
                </a:schemeClr>
              </a:buClr>
              <a:buNone/>
            </a:pPr>
            <a:endParaRPr lang="fr-FR" sz="1800" b="0" dirty="0">
              <a:solidFill>
                <a:schemeClr val="tx1"/>
              </a:solidFill>
              <a:latin typeface="Franklin Gothic Book" panose="020B0503020102020204" pitchFamily="34" charset="0"/>
            </a:endParaRPr>
          </a:p>
          <a:p>
            <a:pPr>
              <a:buClr>
                <a:srgbClr val="0070C0"/>
              </a:buClr>
            </a:pPr>
            <a:endParaRPr lang="fr-CH" sz="1800" b="0" dirty="0">
              <a:solidFill>
                <a:schemeClr val="tx1"/>
              </a:solidFill>
              <a:latin typeface="Franklin Gothic Book" panose="020B0503020102020204" pitchFamily="34" charset="0"/>
            </a:endParaRPr>
          </a:p>
          <a:p>
            <a:br>
              <a:rPr lang="fr-FR" sz="2000" dirty="0"/>
            </a:br>
            <a:br>
              <a:rPr lang="fr-CH" sz="2000" dirty="0">
                <a:solidFill>
                  <a:schemeClr val="tx1"/>
                </a:solidFill>
                <a:latin typeface="Franklin Gothic Book" panose="020B0503020102020204" pitchFamily="34" charset="0"/>
              </a:rPr>
            </a:br>
            <a:endParaRPr lang="fr-FR" sz="2000" b="0" dirty="0">
              <a:latin typeface="Franklin Gothic Book" panose="020B0503020102020204" pitchFamily="34" charset="0"/>
            </a:endParaRPr>
          </a:p>
        </p:txBody>
      </p:sp>
    </p:spTree>
    <p:extLst>
      <p:ext uri="{BB962C8B-B14F-4D97-AF65-F5344CB8AC3E}">
        <p14:creationId xmlns:p14="http://schemas.microsoft.com/office/powerpoint/2010/main" val="388077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79F657A7-4B2B-6048-971B-447A8DD6ABCF}"/>
              </a:ext>
            </a:extLst>
          </p:cNvPr>
          <p:cNvSpPr txBox="1">
            <a:spLocks noGrp="1"/>
          </p:cNvSpPr>
          <p:nvPr>
            <p:ph type="title"/>
          </p:nvPr>
        </p:nvSpPr>
        <p:spPr>
          <a:xfrm>
            <a:off x="395536" y="1412751"/>
            <a:ext cx="7931150" cy="504081"/>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accent5">
                  <a:lumMod val="75000"/>
                </a:schemeClr>
              </a:buClr>
            </a:pPr>
            <a:r>
              <a:rPr lang="fr-CH" sz="2600" b="0" dirty="0">
                <a:solidFill>
                  <a:srgbClr val="00B050"/>
                </a:solidFill>
                <a:latin typeface="Franklin Gothic Medium" panose="020B0603020102020204" pitchFamily="34" charset="0"/>
              </a:rPr>
              <a:t>Entretiens d’auto-confrontation simple (ACS) et croisée (ACC) </a:t>
            </a: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7</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Méthodologie : recueil de données </a:t>
            </a:r>
            <a:endParaRPr lang="fr-FR" b="0" dirty="0"/>
          </a:p>
        </p:txBody>
      </p:sp>
      <p:grpSp>
        <p:nvGrpSpPr>
          <p:cNvPr id="2" name="Groupe 1">
            <a:extLst>
              <a:ext uri="{FF2B5EF4-FFF2-40B4-BE49-F238E27FC236}">
                <a16:creationId xmlns:a16="http://schemas.microsoft.com/office/drawing/2014/main" id="{4DC40C01-BD85-284D-94FB-140A7842C338}"/>
              </a:ext>
            </a:extLst>
          </p:cNvPr>
          <p:cNvGrpSpPr/>
          <p:nvPr/>
        </p:nvGrpSpPr>
        <p:grpSpPr>
          <a:xfrm>
            <a:off x="422665" y="1930529"/>
            <a:ext cx="2275469" cy="1847491"/>
            <a:chOff x="672740" y="2042525"/>
            <a:chExt cx="2275469" cy="1847491"/>
          </a:xfrm>
        </p:grpSpPr>
        <p:pic>
          <p:nvPicPr>
            <p:cNvPr id="17" name="Image 16">
              <a:extLst>
                <a:ext uri="{FF2B5EF4-FFF2-40B4-BE49-F238E27FC236}">
                  <a16:creationId xmlns:a16="http://schemas.microsoft.com/office/drawing/2014/main" id="{B92C2488-1A90-5A47-B947-A5DECDE5C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64" y="2042525"/>
              <a:ext cx="2262845" cy="1847491"/>
            </a:xfrm>
            <a:prstGeom prst="rect">
              <a:avLst/>
            </a:prstGeom>
          </p:spPr>
        </p:pic>
        <p:sp>
          <p:nvSpPr>
            <p:cNvPr id="21" name="ZoneTexte 20">
              <a:extLst>
                <a:ext uri="{FF2B5EF4-FFF2-40B4-BE49-F238E27FC236}">
                  <a16:creationId xmlns:a16="http://schemas.microsoft.com/office/drawing/2014/main" id="{F0F8A487-6D4A-AF4E-AE9C-6FDB9BB7F030}"/>
                </a:ext>
              </a:extLst>
            </p:cNvPr>
            <p:cNvSpPr txBox="1"/>
            <p:nvPr/>
          </p:nvSpPr>
          <p:spPr>
            <a:xfrm>
              <a:off x="672740" y="3359495"/>
              <a:ext cx="1014263" cy="523220"/>
            </a:xfrm>
            <a:prstGeom prst="rect">
              <a:avLst/>
            </a:prstGeom>
            <a:solidFill>
              <a:srgbClr val="FFFF00"/>
            </a:solidFill>
          </p:spPr>
          <p:txBody>
            <a:bodyPr wrap="square" rtlCol="0">
              <a:spAutoFit/>
            </a:bodyPr>
            <a:lstStyle/>
            <a:p>
              <a:r>
                <a:rPr lang="fr-FR" sz="2800" b="1" dirty="0"/>
                <a:t>ACS</a:t>
              </a:r>
            </a:p>
          </p:txBody>
        </p:sp>
        <p:sp>
          <p:nvSpPr>
            <p:cNvPr id="24" name="Sourire 23">
              <a:extLst>
                <a:ext uri="{FF2B5EF4-FFF2-40B4-BE49-F238E27FC236}">
                  <a16:creationId xmlns:a16="http://schemas.microsoft.com/office/drawing/2014/main" id="{C2CB12B4-95D1-2D4A-8A34-0D724B77F627}"/>
                </a:ext>
              </a:extLst>
            </p:cNvPr>
            <p:cNvSpPr/>
            <p:nvPr/>
          </p:nvSpPr>
          <p:spPr>
            <a:xfrm>
              <a:off x="2006024" y="2299458"/>
              <a:ext cx="433398" cy="505071"/>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2">
            <a:extLst>
              <a:ext uri="{FF2B5EF4-FFF2-40B4-BE49-F238E27FC236}">
                <a16:creationId xmlns:a16="http://schemas.microsoft.com/office/drawing/2014/main" id="{1ADF6773-2F87-6B46-AD0E-9BD7D0DA06E9}"/>
              </a:ext>
            </a:extLst>
          </p:cNvPr>
          <p:cNvGrpSpPr/>
          <p:nvPr/>
        </p:nvGrpSpPr>
        <p:grpSpPr>
          <a:xfrm>
            <a:off x="685364" y="4003523"/>
            <a:ext cx="1768009" cy="1976464"/>
            <a:chOff x="685364" y="4003523"/>
            <a:chExt cx="1768009" cy="1976464"/>
          </a:xfrm>
        </p:grpSpPr>
        <p:pic>
          <p:nvPicPr>
            <p:cNvPr id="19" name="Image 18">
              <a:extLst>
                <a:ext uri="{FF2B5EF4-FFF2-40B4-BE49-F238E27FC236}">
                  <a16:creationId xmlns:a16="http://schemas.microsoft.com/office/drawing/2014/main" id="{66C95861-3DA3-A94E-BB84-5CDACBC07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364" y="4003523"/>
              <a:ext cx="1768009" cy="1976464"/>
            </a:xfrm>
            <a:prstGeom prst="rect">
              <a:avLst/>
            </a:prstGeom>
          </p:spPr>
        </p:pic>
        <p:sp>
          <p:nvSpPr>
            <p:cNvPr id="22" name="ZoneTexte 21">
              <a:extLst>
                <a:ext uri="{FF2B5EF4-FFF2-40B4-BE49-F238E27FC236}">
                  <a16:creationId xmlns:a16="http://schemas.microsoft.com/office/drawing/2014/main" id="{DAF60772-5726-8F4F-B36A-3E0FEC0D5DF7}"/>
                </a:ext>
              </a:extLst>
            </p:cNvPr>
            <p:cNvSpPr txBox="1"/>
            <p:nvPr/>
          </p:nvSpPr>
          <p:spPr>
            <a:xfrm>
              <a:off x="685364" y="5456767"/>
              <a:ext cx="1006003" cy="523220"/>
            </a:xfrm>
            <a:prstGeom prst="rect">
              <a:avLst/>
            </a:prstGeom>
            <a:solidFill>
              <a:srgbClr val="FFFF00"/>
            </a:solidFill>
          </p:spPr>
          <p:txBody>
            <a:bodyPr wrap="square" rtlCol="0">
              <a:spAutoFit/>
            </a:bodyPr>
            <a:lstStyle/>
            <a:p>
              <a:r>
                <a:rPr lang="fr-FR" sz="2800" b="1" dirty="0"/>
                <a:t>ACC</a:t>
              </a:r>
            </a:p>
          </p:txBody>
        </p:sp>
        <p:sp>
          <p:nvSpPr>
            <p:cNvPr id="25" name="Sourire 24">
              <a:extLst>
                <a:ext uri="{FF2B5EF4-FFF2-40B4-BE49-F238E27FC236}">
                  <a16:creationId xmlns:a16="http://schemas.microsoft.com/office/drawing/2014/main" id="{934382D8-AF49-F546-977F-067DBF5F00F0}"/>
                </a:ext>
              </a:extLst>
            </p:cNvPr>
            <p:cNvSpPr/>
            <p:nvPr/>
          </p:nvSpPr>
          <p:spPr>
            <a:xfrm>
              <a:off x="1498196" y="4085325"/>
              <a:ext cx="433398" cy="38261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Sourire 25">
              <a:extLst>
                <a:ext uri="{FF2B5EF4-FFF2-40B4-BE49-F238E27FC236}">
                  <a16:creationId xmlns:a16="http://schemas.microsoft.com/office/drawing/2014/main" id="{53422182-9ED9-2C41-9188-B04952F60941}"/>
                </a:ext>
              </a:extLst>
            </p:cNvPr>
            <p:cNvSpPr/>
            <p:nvPr/>
          </p:nvSpPr>
          <p:spPr>
            <a:xfrm>
              <a:off x="983761" y="4276631"/>
              <a:ext cx="433398" cy="38261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ZoneTexte 27">
            <a:extLst>
              <a:ext uri="{FF2B5EF4-FFF2-40B4-BE49-F238E27FC236}">
                <a16:creationId xmlns:a16="http://schemas.microsoft.com/office/drawing/2014/main" id="{0A981DCF-72F5-4340-A029-3565E799FBA9}"/>
              </a:ext>
            </a:extLst>
          </p:cNvPr>
          <p:cNvSpPr txBox="1"/>
          <p:nvPr/>
        </p:nvSpPr>
        <p:spPr>
          <a:xfrm>
            <a:off x="3178949" y="1937286"/>
            <a:ext cx="4080135" cy="2246769"/>
          </a:xfrm>
          <a:prstGeom prst="rect">
            <a:avLst/>
          </a:prstGeom>
          <a:noFill/>
        </p:spPr>
        <p:txBody>
          <a:bodyPr wrap="square" lIns="0" tIns="0" rIns="0" bIns="0" rtlCol="0">
            <a:spAutoFit/>
          </a:bodyPr>
          <a:lstStyle/>
          <a:p>
            <a:r>
              <a:rPr lang="fr-FR" sz="2000" b="1" dirty="0">
                <a:latin typeface="Franklin Gothic Book" panose="020B0503020102020204" pitchFamily="34" charset="0"/>
              </a:rPr>
              <a:t> Etude 1 </a:t>
            </a:r>
            <a:r>
              <a:rPr lang="fr-FR" sz="2000" i="1" dirty="0">
                <a:latin typeface="Franklin Gothic Book" panose="020B0503020102020204" pitchFamily="34" charset="0"/>
              </a:rPr>
              <a:t>(Magali)</a:t>
            </a:r>
            <a:r>
              <a:rPr lang="fr-FR" sz="2000" b="1" dirty="0">
                <a:latin typeface="Franklin Gothic Book" panose="020B0503020102020204" pitchFamily="34" charset="0"/>
              </a:rPr>
              <a:t>:</a:t>
            </a:r>
            <a:endParaRPr lang="fr-FR" sz="1800" dirty="0">
              <a:latin typeface="Franklin Gothic Book" panose="020B0503020102020204" pitchFamily="34" charset="0"/>
            </a:endParaRPr>
          </a:p>
          <a:p>
            <a:pPr marL="342900" indent="-342900">
              <a:buFont typeface="Wingdings" pitchFamily="2" charset="2"/>
              <a:buChar char="§"/>
            </a:pPr>
            <a:r>
              <a:rPr lang="fr-FR" sz="1800" b="1" dirty="0">
                <a:latin typeface="Franklin Gothic Book" panose="020B0503020102020204" pitchFamily="34" charset="0"/>
              </a:rPr>
              <a:t>5 Participants</a:t>
            </a:r>
            <a:endParaRPr lang="fr-FR" sz="1800" dirty="0">
              <a:latin typeface="Franklin Gothic Book" panose="020B0503020102020204" pitchFamily="34" charset="0"/>
            </a:endParaRPr>
          </a:p>
          <a:p>
            <a:pPr marL="342900" indent="-342900">
              <a:buFont typeface="Wingdings" pitchFamily="2" charset="2"/>
              <a:buChar char="§"/>
            </a:pPr>
            <a:r>
              <a:rPr lang="fr-FR" sz="1800" b="1" dirty="0">
                <a:latin typeface="Franklin Gothic Book" panose="020B0503020102020204" pitchFamily="34" charset="0"/>
              </a:rPr>
              <a:t>5 EC</a:t>
            </a:r>
            <a:r>
              <a:rPr lang="fr-FR" sz="1800" dirty="0">
                <a:latin typeface="Franklin Gothic Book" panose="020B0503020102020204" pitchFamily="34" charset="0"/>
              </a:rPr>
              <a:t>: entretiens compréhensifs</a:t>
            </a:r>
          </a:p>
          <a:p>
            <a:pPr marL="342900" indent="-342900">
              <a:buFont typeface="Wingdings" pitchFamily="2" charset="2"/>
              <a:buChar char="§"/>
            </a:pPr>
            <a:r>
              <a:rPr lang="fr-FR" sz="1800" b="1" dirty="0">
                <a:latin typeface="Franklin Gothic Book" panose="020B0503020102020204" pitchFamily="34" charset="0"/>
              </a:rPr>
              <a:t>25 ACS: </a:t>
            </a:r>
            <a:r>
              <a:rPr lang="fr-FR" sz="1800" dirty="0">
                <a:latin typeface="Franklin Gothic Book" panose="020B0503020102020204" pitchFamily="34" charset="0"/>
              </a:rPr>
              <a:t>auto-confrontation simple</a:t>
            </a:r>
          </a:p>
          <a:p>
            <a:pPr marL="342900" indent="-342900">
              <a:buFont typeface="Wingdings" pitchFamily="2" charset="2"/>
              <a:buChar char="§"/>
            </a:pPr>
            <a:r>
              <a:rPr lang="fr-FR" sz="1800" b="1" dirty="0">
                <a:latin typeface="Franklin Gothic Book" panose="020B0503020102020204" pitchFamily="34" charset="0"/>
              </a:rPr>
              <a:t>6 ACC: </a:t>
            </a:r>
            <a:r>
              <a:rPr lang="fr-FR" sz="1800" dirty="0">
                <a:latin typeface="Franklin Gothic Book" panose="020B0503020102020204" pitchFamily="34" charset="0"/>
              </a:rPr>
              <a:t>auto-confrontation croisée</a:t>
            </a:r>
          </a:p>
          <a:p>
            <a:pPr marL="342900" indent="-342900">
              <a:buFont typeface="Wingdings" pitchFamily="2" charset="2"/>
              <a:buChar char="§"/>
            </a:pPr>
            <a:r>
              <a:rPr lang="fr-FR" sz="1800" b="1" dirty="0">
                <a:latin typeface="Franklin Gothic Book" panose="020B0503020102020204" pitchFamily="34" charset="0"/>
              </a:rPr>
              <a:t>1 RC: </a:t>
            </a:r>
            <a:r>
              <a:rPr lang="fr-FR" sz="1800" dirty="0">
                <a:latin typeface="Franklin Gothic Book" panose="020B0503020102020204" pitchFamily="34" charset="0"/>
              </a:rPr>
              <a:t>retour au collectif</a:t>
            </a:r>
          </a:p>
          <a:p>
            <a:pPr marL="342900" indent="-342900">
              <a:buFont typeface="Wingdings" pitchFamily="2" charset="2"/>
              <a:buChar char="§"/>
            </a:pPr>
            <a:r>
              <a:rPr lang="fr-FR" sz="1800" dirty="0">
                <a:latin typeface="Franklin Gothic Book" panose="020B0503020102020204" pitchFamily="34" charset="0"/>
              </a:rPr>
              <a:t>Total: 37</a:t>
            </a:r>
          </a:p>
          <a:p>
            <a:pPr marL="342900" indent="-342900">
              <a:buFont typeface="Wingdings" pitchFamily="2" charset="2"/>
              <a:buChar char="§"/>
            </a:pPr>
            <a:r>
              <a:rPr lang="fr-FR" sz="1800" dirty="0">
                <a:latin typeface="Franklin Gothic Book" panose="020B0503020102020204" pitchFamily="34" charset="0"/>
              </a:rPr>
              <a:t>Tout a été retranscrit </a:t>
            </a:r>
            <a:r>
              <a:rPr lang="fr-FR" sz="1800" i="1" dirty="0">
                <a:latin typeface="Franklin Gothic Book" panose="020B0503020102020204" pitchFamily="34" charset="0"/>
              </a:rPr>
              <a:t>verbatim </a:t>
            </a:r>
            <a:r>
              <a:rPr lang="fr-FR" sz="1800" dirty="0">
                <a:latin typeface="Franklin Gothic Book" panose="020B0503020102020204" pitchFamily="34" charset="0"/>
              </a:rPr>
              <a:t>et traité</a:t>
            </a:r>
            <a:endParaRPr lang="fr-FR" sz="1400" dirty="0">
              <a:latin typeface="+mn-lt"/>
              <a:ea typeface="+mn-ea"/>
              <a:cs typeface="+mn-cs"/>
            </a:endParaRPr>
          </a:p>
        </p:txBody>
      </p:sp>
      <p:sp>
        <p:nvSpPr>
          <p:cNvPr id="29" name="ZoneTexte 28">
            <a:extLst>
              <a:ext uri="{FF2B5EF4-FFF2-40B4-BE49-F238E27FC236}">
                <a16:creationId xmlns:a16="http://schemas.microsoft.com/office/drawing/2014/main" id="{45F873F5-06FC-DE40-9930-489C8AC0A836}"/>
              </a:ext>
            </a:extLst>
          </p:cNvPr>
          <p:cNvSpPr txBox="1"/>
          <p:nvPr/>
        </p:nvSpPr>
        <p:spPr>
          <a:xfrm>
            <a:off x="3851920" y="4467937"/>
            <a:ext cx="5184576" cy="2277547"/>
          </a:xfrm>
          <a:prstGeom prst="rect">
            <a:avLst/>
          </a:prstGeom>
          <a:noFill/>
        </p:spPr>
        <p:txBody>
          <a:bodyPr wrap="square" lIns="0" tIns="0" rIns="0" bIns="0" rtlCol="0">
            <a:spAutoFit/>
          </a:bodyPr>
          <a:lstStyle/>
          <a:p>
            <a:r>
              <a:rPr lang="fr-FR" sz="2000" b="1" dirty="0">
                <a:latin typeface="Franklin Gothic Book" panose="020B0503020102020204" pitchFamily="34" charset="0"/>
              </a:rPr>
              <a:t> Etude 2 </a:t>
            </a:r>
            <a:r>
              <a:rPr lang="fr-FR" sz="2000" i="1" dirty="0">
                <a:latin typeface="Franklin Gothic Book" panose="020B0503020102020204" pitchFamily="34" charset="0"/>
              </a:rPr>
              <a:t>(Sandra):</a:t>
            </a:r>
          </a:p>
          <a:p>
            <a:pPr marL="342900" indent="-342900">
              <a:buFont typeface="Wingdings" pitchFamily="2" charset="2"/>
              <a:buChar char="§"/>
            </a:pPr>
            <a:r>
              <a:rPr lang="fr-FR" sz="2000" b="1" dirty="0">
                <a:latin typeface="Franklin Gothic Book" panose="020B0503020102020204" pitchFamily="34" charset="0"/>
              </a:rPr>
              <a:t>12 -&gt; 8 participants</a:t>
            </a:r>
          </a:p>
          <a:p>
            <a:pPr marL="342900" indent="-342900">
              <a:buFont typeface="Wingdings" pitchFamily="2" charset="2"/>
              <a:buChar char="§"/>
            </a:pPr>
            <a:r>
              <a:rPr lang="fr-FR" sz="1800" b="1" dirty="0">
                <a:latin typeface="Franklin Gothic Book" panose="020B0503020102020204" pitchFamily="34" charset="0"/>
              </a:rPr>
              <a:t>12 EC: </a:t>
            </a:r>
            <a:r>
              <a:rPr lang="fr-FR" sz="1800" dirty="0">
                <a:latin typeface="Franklin Gothic Book" panose="020B0503020102020204" pitchFamily="34" charset="0"/>
              </a:rPr>
              <a:t>entretiens compréhensifs</a:t>
            </a:r>
          </a:p>
          <a:p>
            <a:pPr marL="342900" indent="-342900">
              <a:buFont typeface="Wingdings" pitchFamily="2" charset="2"/>
              <a:buChar char="§"/>
            </a:pPr>
            <a:r>
              <a:rPr lang="fr-FR" sz="1800" b="1" dirty="0">
                <a:latin typeface="Franklin Gothic Book" panose="020B0503020102020204" pitchFamily="34" charset="0"/>
              </a:rPr>
              <a:t>24 ACS : </a:t>
            </a:r>
            <a:r>
              <a:rPr lang="fr-FR" sz="1800" dirty="0">
                <a:latin typeface="Franklin Gothic Book" panose="020B0503020102020204" pitchFamily="34" charset="0"/>
              </a:rPr>
              <a:t>auto-confrontation simple</a:t>
            </a:r>
          </a:p>
          <a:p>
            <a:pPr marL="342900" indent="-342900">
              <a:buFont typeface="Wingdings" pitchFamily="2" charset="2"/>
              <a:buChar char="§"/>
            </a:pPr>
            <a:r>
              <a:rPr lang="fr-FR" sz="1800" b="1" dirty="0">
                <a:latin typeface="Franklin Gothic Book" panose="020B0503020102020204" pitchFamily="34" charset="0"/>
              </a:rPr>
              <a:t>8 ACC : </a:t>
            </a:r>
            <a:r>
              <a:rPr lang="fr-FR" sz="1800" dirty="0">
                <a:latin typeface="Franklin Gothic Book" panose="020B0503020102020204" pitchFamily="34" charset="0"/>
              </a:rPr>
              <a:t>auto-confrontation croisée</a:t>
            </a:r>
          </a:p>
          <a:p>
            <a:pPr marL="342900" indent="-342900">
              <a:buFont typeface="Wingdings" pitchFamily="2" charset="2"/>
              <a:buChar char="§"/>
            </a:pPr>
            <a:r>
              <a:rPr lang="fr-FR" sz="1800" b="1" dirty="0">
                <a:latin typeface="Franklin Gothic Book" panose="020B0503020102020204" pitchFamily="34" charset="0"/>
              </a:rPr>
              <a:t>1 RC: </a:t>
            </a:r>
            <a:r>
              <a:rPr lang="fr-FR" sz="1800" dirty="0">
                <a:latin typeface="Franklin Gothic Book" panose="020B0503020102020204" pitchFamily="34" charset="0"/>
              </a:rPr>
              <a:t>retour au collectif</a:t>
            </a:r>
          </a:p>
          <a:p>
            <a:pPr marL="342900" indent="-342900">
              <a:buFont typeface="Wingdings" pitchFamily="2" charset="2"/>
              <a:buChar char="§"/>
            </a:pPr>
            <a:r>
              <a:rPr lang="fr-FR" sz="1800" dirty="0">
                <a:latin typeface="Franklin Gothic Book" panose="020B0503020102020204" pitchFamily="34" charset="0"/>
              </a:rPr>
              <a:t>Total: 45</a:t>
            </a:r>
          </a:p>
          <a:p>
            <a:pPr marL="342900" indent="-342900">
              <a:buFont typeface="Wingdings" pitchFamily="2" charset="2"/>
              <a:buChar char="§"/>
            </a:pPr>
            <a:r>
              <a:rPr lang="fr-FR" sz="1800" dirty="0">
                <a:latin typeface="Franklin Gothic Book" panose="020B0503020102020204" pitchFamily="34" charset="0"/>
              </a:rPr>
              <a:t>En cours de retranscription </a:t>
            </a:r>
            <a:r>
              <a:rPr lang="fr-FR" sz="1800" i="1" dirty="0">
                <a:latin typeface="Franklin Gothic Book" panose="020B0503020102020204" pitchFamily="34" charset="0"/>
              </a:rPr>
              <a:t>verbatim</a:t>
            </a:r>
            <a:endParaRPr lang="fr-FR" sz="1800" dirty="0">
              <a:latin typeface="+mn-lt"/>
              <a:ea typeface="+mn-ea"/>
              <a:cs typeface="+mn-cs"/>
            </a:endParaRPr>
          </a:p>
        </p:txBody>
      </p:sp>
    </p:spTree>
    <p:extLst>
      <p:ext uri="{BB962C8B-B14F-4D97-AF65-F5344CB8AC3E}">
        <p14:creationId xmlns:p14="http://schemas.microsoft.com/office/powerpoint/2010/main" val="105273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79F657A7-4B2B-6048-971B-447A8DD6ABCF}"/>
              </a:ext>
            </a:extLst>
          </p:cNvPr>
          <p:cNvSpPr txBox="1">
            <a:spLocks noGrp="1"/>
          </p:cNvSpPr>
          <p:nvPr>
            <p:ph type="title"/>
          </p:nvPr>
        </p:nvSpPr>
        <p:spPr>
          <a:xfrm>
            <a:off x="395536" y="1412751"/>
            <a:ext cx="7931150" cy="504081"/>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accent5">
                  <a:lumMod val="75000"/>
                </a:schemeClr>
              </a:buClr>
            </a:pPr>
            <a:r>
              <a:rPr lang="fr-CH" sz="2600" b="0" dirty="0">
                <a:solidFill>
                  <a:srgbClr val="00B050"/>
                </a:solidFill>
                <a:latin typeface="Franklin Gothic Medium" panose="020B0603020102020204" pitchFamily="34" charset="0"/>
              </a:rPr>
              <a:t>Traitement des données -&gt; méthode Bruno &amp; </a:t>
            </a:r>
            <a:r>
              <a:rPr lang="fr-CH" sz="2600" b="0" dirty="0" err="1">
                <a:solidFill>
                  <a:srgbClr val="00B050"/>
                </a:solidFill>
                <a:latin typeface="Franklin Gothic Medium" panose="020B0603020102020204" pitchFamily="34" charset="0"/>
              </a:rPr>
              <a:t>Méard</a:t>
            </a:r>
            <a:r>
              <a:rPr lang="fr-CH" sz="2600" b="0" dirty="0">
                <a:solidFill>
                  <a:srgbClr val="00B050"/>
                </a:solidFill>
                <a:latin typeface="Franklin Gothic Medium" panose="020B0603020102020204" pitchFamily="34" charset="0"/>
              </a:rPr>
              <a:t> (2018)</a:t>
            </a:r>
          </a:p>
        </p:txBody>
      </p:sp>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8</a:t>
            </a:fld>
            <a:endParaRPr lang="fr-FR" altLang="fr-FR"/>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Méthodologie  </a:t>
            </a:r>
            <a:endParaRPr lang="fr-FR" b="0" dirty="0"/>
          </a:p>
        </p:txBody>
      </p:sp>
      <p:sp>
        <p:nvSpPr>
          <p:cNvPr id="28" name="Espace réservé du contenu 2">
            <a:extLst>
              <a:ext uri="{FF2B5EF4-FFF2-40B4-BE49-F238E27FC236}">
                <a16:creationId xmlns:a16="http://schemas.microsoft.com/office/drawing/2014/main" id="{EF6DC280-B7D3-0440-9BA7-BB5229386230}"/>
              </a:ext>
            </a:extLst>
          </p:cNvPr>
          <p:cNvSpPr txBox="1">
            <a:spLocks/>
          </p:cNvSpPr>
          <p:nvPr/>
        </p:nvSpPr>
        <p:spPr>
          <a:xfrm>
            <a:off x="419168" y="2050662"/>
            <a:ext cx="7597615" cy="3898618"/>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2200" dirty="0">
                <a:latin typeface="Franklin Gothic Book" panose="020B0503020102020204" pitchFamily="34" charset="0"/>
                <a:cs typeface="+mn-cs"/>
              </a:rPr>
              <a:t>Identification des marques et des indicateurs de développement dans le matériau langagier;</a:t>
            </a:r>
          </a:p>
          <a:p>
            <a:pPr algn="just"/>
            <a:endParaRPr lang="fr-FR" sz="2200" dirty="0">
              <a:latin typeface="Franklin Gothic Book" panose="020B0503020102020204" pitchFamily="34" charset="0"/>
              <a:cs typeface="+mn-cs"/>
            </a:endParaRPr>
          </a:p>
          <a:p>
            <a:pPr algn="just"/>
            <a:r>
              <a:rPr lang="fr-FR" sz="2200" dirty="0">
                <a:latin typeface="Franklin Gothic Book" panose="020B0503020102020204" pitchFamily="34" charset="0"/>
                <a:cs typeface="+mn-cs"/>
              </a:rPr>
              <a:t>les marques dans le discours indiquent que le sujet est affecté;</a:t>
            </a:r>
          </a:p>
          <a:p>
            <a:pPr algn="just"/>
            <a:endParaRPr lang="fr-FR" sz="2200" dirty="0">
              <a:latin typeface="Franklin Gothic Book" panose="020B0503020102020204" pitchFamily="34" charset="0"/>
              <a:cs typeface="+mn-cs"/>
            </a:endParaRPr>
          </a:p>
          <a:p>
            <a:pPr algn="just"/>
            <a:r>
              <a:rPr lang="fr-FR" sz="2200" dirty="0">
                <a:latin typeface="Franklin Gothic Book" panose="020B0503020102020204" pitchFamily="34" charset="0"/>
                <a:cs typeface="+mn-cs"/>
              </a:rPr>
              <a:t>la présence des indicateurs de développement potentiel dans le discours évoque un développement potentiel chez le travailleur.</a:t>
            </a:r>
          </a:p>
          <a:p>
            <a:endParaRPr lang="fr-FR" dirty="0"/>
          </a:p>
        </p:txBody>
      </p:sp>
    </p:spTree>
    <p:extLst>
      <p:ext uri="{BB962C8B-B14F-4D97-AF65-F5344CB8AC3E}">
        <p14:creationId xmlns:p14="http://schemas.microsoft.com/office/powerpoint/2010/main" val="28627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D1438FF-B674-7A49-BB47-3815678E3CE3}"/>
              </a:ext>
            </a:extLst>
          </p:cNvPr>
          <p:cNvSpPr>
            <a:spLocks noGrp="1"/>
          </p:cNvSpPr>
          <p:nvPr>
            <p:ph type="sldNum" sz="quarter" idx="12"/>
          </p:nvPr>
        </p:nvSpPr>
        <p:spPr/>
        <p:txBody>
          <a:bodyPr/>
          <a:lstStyle/>
          <a:p>
            <a:fld id="{230E426F-CC45-6F44-A852-E55CE0C340E5}" type="slidenum">
              <a:rPr lang="fr-FR" altLang="fr-FR" smtClean="0"/>
              <a:pPr/>
              <a:t>9</a:t>
            </a:fld>
            <a:endParaRPr lang="fr-FR" altLang="fr-FR" dirty="0"/>
          </a:p>
        </p:txBody>
      </p:sp>
      <p:pic>
        <p:nvPicPr>
          <p:cNvPr id="5" name="Image 4">
            <a:extLst>
              <a:ext uri="{FF2B5EF4-FFF2-40B4-BE49-F238E27FC236}">
                <a16:creationId xmlns:a16="http://schemas.microsoft.com/office/drawing/2014/main" id="{CD1A0F7E-CF09-6541-9A9B-812A133B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6" y="6207000"/>
            <a:ext cx="1523999" cy="540000"/>
          </a:xfrm>
          <a:prstGeom prst="rect">
            <a:avLst/>
          </a:prstGeom>
        </p:spPr>
      </p:pic>
      <p:sp>
        <p:nvSpPr>
          <p:cNvPr id="9" name="Titre 2">
            <a:extLst>
              <a:ext uri="{FF2B5EF4-FFF2-40B4-BE49-F238E27FC236}">
                <a16:creationId xmlns:a16="http://schemas.microsoft.com/office/drawing/2014/main" id="{9D917C8D-9BF4-9647-B207-0FFA3317FEB0}"/>
              </a:ext>
            </a:extLst>
          </p:cNvPr>
          <p:cNvSpPr txBox="1">
            <a:spLocks/>
          </p:cNvSpPr>
          <p:nvPr/>
        </p:nvSpPr>
        <p:spPr bwMode="auto">
          <a:xfrm>
            <a:off x="402896" y="438314"/>
            <a:ext cx="8229600" cy="8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500" b="1" kern="1200" baseline="0">
                <a:solidFill>
                  <a:srgbClr val="00A4E6"/>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haletBookTT" pitchFamily="-65" charset="0"/>
                <a:ea typeface="ＭＳ Ｐゴシック" pitchFamily="-65" charset="-128"/>
                <a:cs typeface="ＭＳ Ｐゴシック" pitchFamily="-65" charset="-128"/>
              </a:defRPr>
            </a:lvl9pPr>
          </a:lstStyle>
          <a:p>
            <a:r>
              <a:rPr lang="fr-FR" dirty="0"/>
              <a:t>Résultats: </a:t>
            </a:r>
            <a:r>
              <a:rPr lang="fr-FR" sz="3000" b="0" dirty="0"/>
              <a:t>étude 1 – histoire de Mathieu</a:t>
            </a:r>
          </a:p>
        </p:txBody>
      </p:sp>
      <p:grpSp>
        <p:nvGrpSpPr>
          <p:cNvPr id="7" name="Groupe 6">
            <a:extLst>
              <a:ext uri="{FF2B5EF4-FFF2-40B4-BE49-F238E27FC236}">
                <a16:creationId xmlns:a16="http://schemas.microsoft.com/office/drawing/2014/main" id="{6067F102-5424-F442-90C3-4C7C915376E6}"/>
              </a:ext>
            </a:extLst>
          </p:cNvPr>
          <p:cNvGrpSpPr/>
          <p:nvPr/>
        </p:nvGrpSpPr>
        <p:grpSpPr>
          <a:xfrm>
            <a:off x="247175" y="1649550"/>
            <a:ext cx="8569771" cy="4512729"/>
            <a:chOff x="961208" y="279006"/>
            <a:chExt cx="7502730" cy="4612601"/>
          </a:xfrm>
        </p:grpSpPr>
        <p:sp>
          <p:nvSpPr>
            <p:cNvPr id="8" name="Zone de texte 2">
              <a:extLst>
                <a:ext uri="{FF2B5EF4-FFF2-40B4-BE49-F238E27FC236}">
                  <a16:creationId xmlns:a16="http://schemas.microsoft.com/office/drawing/2014/main" id="{2F87B256-2834-0043-BAAF-BDA21EB52AC8}"/>
                </a:ext>
              </a:extLst>
            </p:cNvPr>
            <p:cNvSpPr txBox="1"/>
            <p:nvPr/>
          </p:nvSpPr>
          <p:spPr>
            <a:xfrm>
              <a:off x="3682100" y="1622104"/>
              <a:ext cx="2351009" cy="719100"/>
            </a:xfrm>
            <a:prstGeom prst="rect">
              <a:avLst/>
            </a:prstGeom>
            <a:solidFill>
              <a:srgbClr val="FFFF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Times New Roman" panose="02020603050405020304" pitchFamily="18" charset="0"/>
                  <a:cs typeface="Times New Roman" panose="02020603050405020304" pitchFamily="18" charset="0"/>
                </a:rPr>
                <a:t>Les situations d’auto-affectation</a:t>
              </a:r>
              <a:endParaRPr lang="fr-CH" sz="1200" dirty="0">
                <a:ea typeface="Times New Roman" panose="02020603050405020304" pitchFamily="18" charset="0"/>
                <a:cs typeface="Times New Roman" panose="02020603050405020304" pitchFamily="18" charset="0"/>
              </a:endParaRPr>
            </a:p>
          </p:txBody>
        </p:sp>
        <p:sp>
          <p:nvSpPr>
            <p:cNvPr id="10" name="Zone de texte 4">
              <a:extLst>
                <a:ext uri="{FF2B5EF4-FFF2-40B4-BE49-F238E27FC236}">
                  <a16:creationId xmlns:a16="http://schemas.microsoft.com/office/drawing/2014/main" id="{B86F611C-36E6-2E4A-BB77-7018EA81DE0C}"/>
                </a:ext>
              </a:extLst>
            </p:cNvPr>
            <p:cNvSpPr txBox="1"/>
            <p:nvPr/>
          </p:nvSpPr>
          <p:spPr>
            <a:xfrm>
              <a:off x="1044117" y="279006"/>
              <a:ext cx="2176594" cy="738801"/>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Perte de temps dans les transitions</a:t>
              </a:r>
              <a:endParaRPr lang="fr-CH" sz="2000" dirty="0">
                <a:ea typeface="Times New Roman" panose="02020603050405020304" pitchFamily="18" charset="0"/>
                <a:cs typeface="Times New Roman" panose="02020603050405020304" pitchFamily="18" charset="0"/>
              </a:endParaRPr>
            </a:p>
          </p:txBody>
        </p:sp>
        <p:sp>
          <p:nvSpPr>
            <p:cNvPr id="11" name="Zone de texte 6">
              <a:extLst>
                <a:ext uri="{FF2B5EF4-FFF2-40B4-BE49-F238E27FC236}">
                  <a16:creationId xmlns:a16="http://schemas.microsoft.com/office/drawing/2014/main" id="{E4D03D0F-B470-3949-A578-A1DF42B8B79A}"/>
                </a:ext>
              </a:extLst>
            </p:cNvPr>
            <p:cNvSpPr txBox="1"/>
            <p:nvPr/>
          </p:nvSpPr>
          <p:spPr>
            <a:xfrm>
              <a:off x="4294161" y="295838"/>
              <a:ext cx="2009759" cy="784458"/>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Mise en place du matériel chaotique</a:t>
              </a:r>
              <a:endParaRPr lang="fr-CH" sz="2000" dirty="0">
                <a:ea typeface="Times New Roman" panose="02020603050405020304" pitchFamily="18" charset="0"/>
                <a:cs typeface="Times New Roman" panose="02020603050405020304" pitchFamily="18" charset="0"/>
              </a:endParaRPr>
            </a:p>
          </p:txBody>
        </p:sp>
        <p:sp>
          <p:nvSpPr>
            <p:cNvPr id="12" name="Zone de texte 10">
              <a:extLst>
                <a:ext uri="{FF2B5EF4-FFF2-40B4-BE49-F238E27FC236}">
                  <a16:creationId xmlns:a16="http://schemas.microsoft.com/office/drawing/2014/main" id="{0CBBBF21-9BD4-2140-89B9-B4B147844EEC}"/>
                </a:ext>
              </a:extLst>
            </p:cNvPr>
            <p:cNvSpPr txBox="1"/>
            <p:nvPr/>
          </p:nvSpPr>
          <p:spPr>
            <a:xfrm>
              <a:off x="961208" y="1610375"/>
              <a:ext cx="1383440" cy="742558"/>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Elèves se chamaillent </a:t>
              </a:r>
              <a:endParaRPr lang="fr-CH" sz="2000" dirty="0">
                <a:ea typeface="Times New Roman" panose="02020603050405020304" pitchFamily="18" charset="0"/>
                <a:cs typeface="Times New Roman" panose="02020603050405020304" pitchFamily="18" charset="0"/>
              </a:endParaRPr>
            </a:p>
          </p:txBody>
        </p:sp>
        <p:sp>
          <p:nvSpPr>
            <p:cNvPr id="13" name="Zone de texte 12">
              <a:extLst>
                <a:ext uri="{FF2B5EF4-FFF2-40B4-BE49-F238E27FC236}">
                  <a16:creationId xmlns:a16="http://schemas.microsoft.com/office/drawing/2014/main" id="{A51F695B-920D-9A41-821E-AE1C40DF8B47}"/>
                </a:ext>
              </a:extLst>
            </p:cNvPr>
            <p:cNvSpPr txBox="1"/>
            <p:nvPr/>
          </p:nvSpPr>
          <p:spPr>
            <a:xfrm>
              <a:off x="1518548" y="2907387"/>
              <a:ext cx="2064650" cy="761868"/>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Perte de temps lors des consignes</a:t>
              </a:r>
              <a:endParaRPr lang="fr-CH" sz="2000" dirty="0">
                <a:ea typeface="Times New Roman" panose="02020603050405020304" pitchFamily="18" charset="0"/>
                <a:cs typeface="Times New Roman" panose="02020603050405020304" pitchFamily="18" charset="0"/>
              </a:endParaRPr>
            </a:p>
          </p:txBody>
        </p:sp>
        <p:sp>
          <p:nvSpPr>
            <p:cNvPr id="14" name="Zone de texte 14">
              <a:extLst>
                <a:ext uri="{FF2B5EF4-FFF2-40B4-BE49-F238E27FC236}">
                  <a16:creationId xmlns:a16="http://schemas.microsoft.com/office/drawing/2014/main" id="{2A5B8E81-D885-6E4F-8B93-D0DB75BBF37B}"/>
                </a:ext>
              </a:extLst>
            </p:cNvPr>
            <p:cNvSpPr txBox="1"/>
            <p:nvPr/>
          </p:nvSpPr>
          <p:spPr>
            <a:xfrm>
              <a:off x="6500287" y="2011137"/>
              <a:ext cx="1938499" cy="1325088"/>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Elèves qui ne participent pas, dérangent le cours de la leçon</a:t>
              </a:r>
              <a:endParaRPr lang="fr-CH" sz="2000" dirty="0">
                <a:ea typeface="Times New Roman" panose="02020603050405020304" pitchFamily="18" charset="0"/>
                <a:cs typeface="Times New Roman" panose="02020603050405020304" pitchFamily="18" charset="0"/>
              </a:endParaRPr>
            </a:p>
          </p:txBody>
        </p:sp>
        <p:sp>
          <p:nvSpPr>
            <p:cNvPr id="15" name="Zone de texte 16">
              <a:extLst>
                <a:ext uri="{FF2B5EF4-FFF2-40B4-BE49-F238E27FC236}">
                  <a16:creationId xmlns:a16="http://schemas.microsoft.com/office/drawing/2014/main" id="{59A4AAFA-D06C-0244-8059-AE1907294CAF}"/>
                </a:ext>
              </a:extLst>
            </p:cNvPr>
            <p:cNvSpPr txBox="1"/>
            <p:nvPr/>
          </p:nvSpPr>
          <p:spPr>
            <a:xfrm>
              <a:off x="6682172" y="625551"/>
              <a:ext cx="1350125" cy="825388"/>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Elèves pas engagés</a:t>
              </a:r>
              <a:endParaRPr lang="fr-CH" sz="2000" dirty="0">
                <a:ea typeface="Times New Roman" panose="02020603050405020304" pitchFamily="18" charset="0"/>
                <a:cs typeface="Times New Roman" panose="02020603050405020304" pitchFamily="18" charset="0"/>
              </a:endParaRPr>
            </a:p>
          </p:txBody>
        </p:sp>
        <p:cxnSp>
          <p:nvCxnSpPr>
            <p:cNvPr id="16" name="Connecteur droit avec flèche 15">
              <a:extLst>
                <a:ext uri="{FF2B5EF4-FFF2-40B4-BE49-F238E27FC236}">
                  <a16:creationId xmlns:a16="http://schemas.microsoft.com/office/drawing/2014/main" id="{A523CE2D-5BC0-764C-AFFB-9766BAAE8A4A}"/>
                </a:ext>
              </a:extLst>
            </p:cNvPr>
            <p:cNvCxnSpPr>
              <a:cxnSpLocks/>
            </p:cNvCxnSpPr>
            <p:nvPr/>
          </p:nvCxnSpPr>
          <p:spPr>
            <a:xfrm flipH="1" flipV="1">
              <a:off x="3220712" y="890123"/>
              <a:ext cx="750648" cy="715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97D15126-3BF4-7D44-944B-D67B53E7FD7C}"/>
                </a:ext>
              </a:extLst>
            </p:cNvPr>
            <p:cNvCxnSpPr>
              <a:cxnSpLocks/>
            </p:cNvCxnSpPr>
            <p:nvPr/>
          </p:nvCxnSpPr>
          <p:spPr>
            <a:xfrm flipV="1">
              <a:off x="5157043" y="1092361"/>
              <a:ext cx="0" cy="529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6C7D3E14-5380-C445-BE3E-070B9E1F8965}"/>
                </a:ext>
              </a:extLst>
            </p:cNvPr>
            <p:cNvCxnSpPr>
              <a:cxnSpLocks/>
              <a:stCxn id="8" idx="1"/>
              <a:endCxn id="12" idx="3"/>
            </p:cNvCxnSpPr>
            <p:nvPr/>
          </p:nvCxnSpPr>
          <p:spPr>
            <a:xfrm flipH="1">
              <a:off x="2344648" y="1981654"/>
              <a:ext cx="1337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07B5E7D-966A-A64E-828C-CCC1E71562F1}"/>
                </a:ext>
              </a:extLst>
            </p:cNvPr>
            <p:cNvCxnSpPr>
              <a:cxnSpLocks/>
            </p:cNvCxnSpPr>
            <p:nvPr/>
          </p:nvCxnSpPr>
          <p:spPr>
            <a:xfrm flipH="1">
              <a:off x="3583198" y="2325859"/>
              <a:ext cx="458653" cy="581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01944800-2692-604C-B3FE-33BF74AC96FC}"/>
                </a:ext>
              </a:extLst>
            </p:cNvPr>
            <p:cNvCxnSpPr>
              <a:cxnSpLocks/>
            </p:cNvCxnSpPr>
            <p:nvPr/>
          </p:nvCxnSpPr>
          <p:spPr>
            <a:xfrm flipV="1">
              <a:off x="6033108" y="2163911"/>
              <a:ext cx="467179" cy="18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CBA8848E-9A03-2B47-8ADC-936CC0C99CFF}"/>
                </a:ext>
              </a:extLst>
            </p:cNvPr>
            <p:cNvCxnSpPr>
              <a:cxnSpLocks/>
            </p:cNvCxnSpPr>
            <p:nvPr/>
          </p:nvCxnSpPr>
          <p:spPr>
            <a:xfrm flipV="1">
              <a:off x="6033108" y="1214365"/>
              <a:ext cx="649064" cy="407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 de texte 18">
              <a:extLst>
                <a:ext uri="{FF2B5EF4-FFF2-40B4-BE49-F238E27FC236}">
                  <a16:creationId xmlns:a16="http://schemas.microsoft.com/office/drawing/2014/main" id="{816F4B27-82F4-614B-AFF3-A798541C6833}"/>
                </a:ext>
              </a:extLst>
            </p:cNvPr>
            <p:cNvSpPr txBox="1"/>
            <p:nvPr/>
          </p:nvSpPr>
          <p:spPr>
            <a:xfrm>
              <a:off x="3525537" y="4130614"/>
              <a:ext cx="1631506" cy="728015"/>
            </a:xfrm>
            <a:prstGeom prst="rect">
              <a:avLst/>
            </a:prstGeom>
            <a:solidFill>
              <a:srgbClr val="92D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Tout se passe comme prévu</a:t>
              </a:r>
              <a:endParaRPr lang="fr-CH" sz="2000" dirty="0">
                <a:ea typeface="Times New Roman" panose="02020603050405020304" pitchFamily="18" charset="0"/>
                <a:cs typeface="Times New Roman" panose="02020603050405020304" pitchFamily="18" charset="0"/>
              </a:endParaRPr>
            </a:p>
          </p:txBody>
        </p:sp>
        <p:cxnSp>
          <p:nvCxnSpPr>
            <p:cNvPr id="23" name="Connecteur droit avec flèche 22">
              <a:extLst>
                <a:ext uri="{FF2B5EF4-FFF2-40B4-BE49-F238E27FC236}">
                  <a16:creationId xmlns:a16="http://schemas.microsoft.com/office/drawing/2014/main" id="{78D4F930-39B7-0E41-91E9-68174C9D471D}"/>
                </a:ext>
              </a:extLst>
            </p:cNvPr>
            <p:cNvCxnSpPr>
              <a:cxnSpLocks/>
              <a:stCxn id="8" idx="2"/>
              <a:endCxn id="22" idx="0"/>
            </p:cNvCxnSpPr>
            <p:nvPr/>
          </p:nvCxnSpPr>
          <p:spPr>
            <a:xfrm flipH="1">
              <a:off x="4341290" y="2341204"/>
              <a:ext cx="516314" cy="178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 de texte 29">
              <a:extLst>
                <a:ext uri="{FF2B5EF4-FFF2-40B4-BE49-F238E27FC236}">
                  <a16:creationId xmlns:a16="http://schemas.microsoft.com/office/drawing/2014/main" id="{AC0ACBC3-4188-384D-B207-1233C54ACDA7}"/>
                </a:ext>
              </a:extLst>
            </p:cNvPr>
            <p:cNvSpPr txBox="1"/>
            <p:nvPr/>
          </p:nvSpPr>
          <p:spPr>
            <a:xfrm>
              <a:off x="6617075" y="4092011"/>
              <a:ext cx="1846863" cy="799596"/>
            </a:xfrm>
            <a:prstGeom prst="rect">
              <a:avLst/>
            </a:prstGeom>
            <a:solidFill>
              <a:srgbClr val="92D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Reconnaissance d’un collègue</a:t>
              </a:r>
              <a:endParaRPr lang="fr-CH" sz="2000" dirty="0">
                <a:ea typeface="Times New Roman" panose="02020603050405020304" pitchFamily="18" charset="0"/>
                <a:cs typeface="Times New Roman" panose="02020603050405020304" pitchFamily="18" charset="0"/>
              </a:endParaRPr>
            </a:p>
          </p:txBody>
        </p:sp>
        <p:cxnSp>
          <p:nvCxnSpPr>
            <p:cNvPr id="25" name="Connecteur droit avec flèche 24">
              <a:extLst>
                <a:ext uri="{FF2B5EF4-FFF2-40B4-BE49-F238E27FC236}">
                  <a16:creationId xmlns:a16="http://schemas.microsoft.com/office/drawing/2014/main" id="{453FFB6A-4CE7-7E44-80F7-CD392073566E}"/>
                </a:ext>
              </a:extLst>
            </p:cNvPr>
            <p:cNvCxnSpPr>
              <a:cxnSpLocks/>
            </p:cNvCxnSpPr>
            <p:nvPr/>
          </p:nvCxnSpPr>
          <p:spPr>
            <a:xfrm>
              <a:off x="5659584" y="2319581"/>
              <a:ext cx="1179247" cy="1544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 de texte 34">
              <a:extLst>
                <a:ext uri="{FF2B5EF4-FFF2-40B4-BE49-F238E27FC236}">
                  <a16:creationId xmlns:a16="http://schemas.microsoft.com/office/drawing/2014/main" id="{06E5644C-EC63-C944-9152-43E844B35C54}"/>
                </a:ext>
              </a:extLst>
            </p:cNvPr>
            <p:cNvSpPr txBox="1"/>
            <p:nvPr/>
          </p:nvSpPr>
          <p:spPr>
            <a:xfrm>
              <a:off x="1040786" y="4092011"/>
              <a:ext cx="2363197" cy="766618"/>
            </a:xfrm>
            <a:prstGeom prst="rect">
              <a:avLst/>
            </a:prstGeom>
            <a:solidFill>
              <a:srgbClr val="92D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Elèves qui ne se disputent pas </a:t>
              </a:r>
              <a:endParaRPr lang="fr-CH" sz="2000" dirty="0">
                <a:ea typeface="Times New Roman" panose="02020603050405020304" pitchFamily="18" charset="0"/>
                <a:cs typeface="Times New Roman" panose="02020603050405020304" pitchFamily="18" charset="0"/>
              </a:endParaRPr>
            </a:p>
          </p:txBody>
        </p:sp>
        <p:cxnSp>
          <p:nvCxnSpPr>
            <p:cNvPr id="27" name="Connecteur droit avec flèche 26">
              <a:extLst>
                <a:ext uri="{FF2B5EF4-FFF2-40B4-BE49-F238E27FC236}">
                  <a16:creationId xmlns:a16="http://schemas.microsoft.com/office/drawing/2014/main" id="{0ECA87FE-F8DF-C441-8FAC-2A6D4BB38C42}"/>
                </a:ext>
              </a:extLst>
            </p:cNvPr>
            <p:cNvCxnSpPr>
              <a:cxnSpLocks/>
            </p:cNvCxnSpPr>
            <p:nvPr/>
          </p:nvCxnSpPr>
          <p:spPr>
            <a:xfrm flipH="1">
              <a:off x="3315316" y="2319581"/>
              <a:ext cx="1324863" cy="1732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Zone de texte 18">
            <a:extLst>
              <a:ext uri="{FF2B5EF4-FFF2-40B4-BE49-F238E27FC236}">
                <a16:creationId xmlns:a16="http://schemas.microsoft.com/office/drawing/2014/main" id="{019261AD-78D1-A741-A7B7-9B0C1619E555}"/>
              </a:ext>
            </a:extLst>
          </p:cNvPr>
          <p:cNvSpPr txBox="1"/>
          <p:nvPr/>
        </p:nvSpPr>
        <p:spPr>
          <a:xfrm>
            <a:off x="5232966" y="5415011"/>
            <a:ext cx="1281232" cy="712252"/>
          </a:xfrm>
          <a:prstGeom prst="rect">
            <a:avLst/>
          </a:prstGeom>
          <a:solidFill>
            <a:srgbClr val="92D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fr-FR" sz="2000" dirty="0">
                <a:ea typeface="Times New Roman" panose="02020603050405020304" pitchFamily="18" charset="0"/>
                <a:cs typeface="Times New Roman" panose="02020603050405020304" pitchFamily="18" charset="0"/>
              </a:rPr>
              <a:t>Elèves engagés</a:t>
            </a:r>
            <a:endParaRPr lang="fr-CH" sz="2000" dirty="0">
              <a:ea typeface="Times New Roman" panose="02020603050405020304" pitchFamily="18" charset="0"/>
              <a:cs typeface="Times New Roman" panose="02020603050405020304" pitchFamily="18" charset="0"/>
            </a:endParaRPr>
          </a:p>
        </p:txBody>
      </p:sp>
      <p:cxnSp>
        <p:nvCxnSpPr>
          <p:cNvPr id="29" name="Connecteur droit avec flèche 28">
            <a:extLst>
              <a:ext uri="{FF2B5EF4-FFF2-40B4-BE49-F238E27FC236}">
                <a16:creationId xmlns:a16="http://schemas.microsoft.com/office/drawing/2014/main" id="{AF8ACEA6-BF05-DA46-BDCE-5FEB480CD92D}"/>
              </a:ext>
            </a:extLst>
          </p:cNvPr>
          <p:cNvCxnSpPr>
            <a:cxnSpLocks/>
            <a:endCxn id="28" idx="0"/>
          </p:cNvCxnSpPr>
          <p:nvPr/>
        </p:nvCxnSpPr>
        <p:spPr>
          <a:xfrm>
            <a:off x="5099735" y="3706180"/>
            <a:ext cx="773847" cy="1708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848286"/>
      </p:ext>
    </p:extLst>
  </p:cSld>
  <p:clrMapOvr>
    <a:masterClrMapping/>
  </p:clrMapOvr>
</p:sld>
</file>

<file path=ppt/theme/theme1.xml><?xml version="1.0" encoding="utf-8"?>
<a:theme xmlns:a="http://schemas.openxmlformats.org/drawingml/2006/main" name="HEP - Formats diapositives">
  <a:themeElements>
    <a:clrScheme name="Personnalisé 2">
      <a:dk1>
        <a:srgbClr val="000000"/>
      </a:dk1>
      <a:lt1>
        <a:srgbClr val="FFFFFF"/>
      </a:lt1>
      <a:dk2>
        <a:srgbClr val="00A4E6"/>
      </a:dk2>
      <a:lt2>
        <a:srgbClr val="FFFFFF"/>
      </a:lt2>
      <a:accent1>
        <a:srgbClr val="00A4E6"/>
      </a:accent1>
      <a:accent2>
        <a:srgbClr val="005A84"/>
      </a:accent2>
      <a:accent3>
        <a:srgbClr val="8B231F"/>
      </a:accent3>
      <a:accent4>
        <a:srgbClr val="5E925B"/>
      </a:accent4>
      <a:accent5>
        <a:srgbClr val="DFA02D"/>
      </a:accent5>
      <a:accent6>
        <a:srgbClr val="8AA1BA"/>
      </a:accent6>
      <a:hlink>
        <a:srgbClr val="005A84"/>
      </a:hlink>
      <a:folHlink>
        <a:srgbClr val="8AA1BA"/>
      </a:folHlink>
    </a:clrScheme>
    <a:fontScheme name="Police HEP">
      <a:majorFont>
        <a:latin typeface="ChaletBookTT"/>
        <a:ea typeface=""/>
        <a:cs typeface=""/>
        <a:font script="Jpan" typeface="ＭＳ 明朝"/>
      </a:majorFont>
      <a:minorFont>
        <a:latin typeface="ChaletBookTT"/>
        <a:ea typeface=""/>
        <a:cs typeface=""/>
        <a:font script="Jpan" typeface="ＭＳ 明朝"/>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lIns="0" tIns="0" rIns="0" bIns="0">
        <a:spAutoFit/>
      </a:bodyPr>
      <a:lstStyle>
        <a:defPPr fontAlgn="auto">
          <a:spcBef>
            <a:spcPts val="0"/>
          </a:spcBef>
          <a:spcAft>
            <a:spcPts val="0"/>
          </a:spcAft>
          <a:defRPr sz="1400" dirty="0" smtClean="0">
            <a:latin typeface="+mn-lt"/>
            <a:ea typeface="+mn-ea"/>
            <a:cs typeface="+mn-cs"/>
          </a:defRPr>
        </a:defPPr>
      </a:lstStyle>
    </a:txDef>
  </a:objectDefaults>
  <a:extraClrSchemeLst/>
</a:theme>
</file>

<file path=ppt/theme/theme2.xml><?xml version="1.0" encoding="utf-8"?>
<a:theme xmlns:a="http://schemas.openxmlformats.org/drawingml/2006/main" name="Thème Office">
  <a:themeElements>
    <a:clrScheme name="new HEP">
      <a:dk1>
        <a:srgbClr val="000000"/>
      </a:dk1>
      <a:lt1>
        <a:sysClr val="window" lastClr="FFFFFF"/>
      </a:lt1>
      <a:dk2>
        <a:srgbClr val="00A4E6"/>
      </a:dk2>
      <a:lt2>
        <a:srgbClr val="FFFFFF"/>
      </a:lt2>
      <a:accent1>
        <a:srgbClr val="00A4E6"/>
      </a:accent1>
      <a:accent2>
        <a:srgbClr val="005A84"/>
      </a:accent2>
      <a:accent3>
        <a:srgbClr val="8B231F"/>
      </a:accent3>
      <a:accent4>
        <a:srgbClr val="5E925B"/>
      </a:accent4>
      <a:accent5>
        <a:srgbClr val="DFA02D"/>
      </a:accent5>
      <a:accent6>
        <a:srgbClr val="8AA1BA"/>
      </a:accent6>
      <a:hlink>
        <a:srgbClr val="005A84"/>
      </a:hlink>
      <a:folHlink>
        <a:srgbClr val="8AA1BA"/>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 HEP">
    <a:dk1>
      <a:srgbClr val="000000"/>
    </a:dk1>
    <a:lt1>
      <a:sysClr val="window" lastClr="FFFFFF"/>
    </a:lt1>
    <a:dk2>
      <a:srgbClr val="00A4E6"/>
    </a:dk2>
    <a:lt2>
      <a:srgbClr val="FFFFFF"/>
    </a:lt2>
    <a:accent1>
      <a:srgbClr val="00A4E6"/>
    </a:accent1>
    <a:accent2>
      <a:srgbClr val="005A84"/>
    </a:accent2>
    <a:accent3>
      <a:srgbClr val="8B231F"/>
    </a:accent3>
    <a:accent4>
      <a:srgbClr val="5E925B"/>
    </a:accent4>
    <a:accent5>
      <a:srgbClr val="DFA02D"/>
    </a:accent5>
    <a:accent6>
      <a:srgbClr val="8AA1BA"/>
    </a:accent6>
    <a:hlink>
      <a:srgbClr val="005A84"/>
    </a:hlink>
    <a:folHlink>
      <a:srgbClr val="8AA1BA"/>
    </a:folHlink>
  </a:clrScheme>
</a:themeOverride>
</file>

<file path=ppt/theme/themeOverride2.xml><?xml version="1.0" encoding="utf-8"?>
<a:themeOverride xmlns:a="http://schemas.openxmlformats.org/drawingml/2006/main">
  <a:clrScheme name="new HEP">
    <a:dk1>
      <a:srgbClr val="000000"/>
    </a:dk1>
    <a:lt1>
      <a:sysClr val="window" lastClr="FFFFFF"/>
    </a:lt1>
    <a:dk2>
      <a:srgbClr val="00A4E6"/>
    </a:dk2>
    <a:lt2>
      <a:srgbClr val="FFFFFF"/>
    </a:lt2>
    <a:accent1>
      <a:srgbClr val="00A4E6"/>
    </a:accent1>
    <a:accent2>
      <a:srgbClr val="005A84"/>
    </a:accent2>
    <a:accent3>
      <a:srgbClr val="8B231F"/>
    </a:accent3>
    <a:accent4>
      <a:srgbClr val="5E925B"/>
    </a:accent4>
    <a:accent5>
      <a:srgbClr val="DFA02D"/>
    </a:accent5>
    <a:accent6>
      <a:srgbClr val="8AA1BA"/>
    </a:accent6>
    <a:hlink>
      <a:srgbClr val="005A84"/>
    </a:hlink>
    <a:folHlink>
      <a:srgbClr val="8AA1BA"/>
    </a:folHlink>
  </a:clrScheme>
</a:themeOverride>
</file>

<file path=docProps/app.xml><?xml version="1.0" encoding="utf-8"?>
<Properties xmlns="http://schemas.openxmlformats.org/officeDocument/2006/extended-properties" xmlns:vt="http://schemas.openxmlformats.org/officeDocument/2006/docPropsVTypes">
  <Template>HEP</Template>
  <TotalTime>11681</TotalTime>
  <Words>5721</Words>
  <Application>Microsoft Macintosh PowerPoint</Application>
  <PresentationFormat>Affichage à l'écran (4:3)</PresentationFormat>
  <Paragraphs>793</Paragraphs>
  <Slides>20</Slides>
  <Notes>20</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20</vt:i4>
      </vt:variant>
    </vt:vector>
  </HeadingPairs>
  <TitlesOfParts>
    <vt:vector size="34" baseType="lpstr">
      <vt:lpstr>Arial Unicode MS</vt:lpstr>
      <vt:lpstr>ＭＳ Ｐゴシック</vt:lpstr>
      <vt:lpstr>Arial</vt:lpstr>
      <vt:lpstr>Arial Narrow</vt:lpstr>
      <vt:lpstr>Calibri</vt:lpstr>
      <vt:lpstr>ChaletBookTT</vt:lpstr>
      <vt:lpstr>Franklin Gothic Book</vt:lpstr>
      <vt:lpstr>Franklin Gothic Medium</vt:lpstr>
      <vt:lpstr>Lucida Grande</vt:lpstr>
      <vt:lpstr>Times</vt:lpstr>
      <vt:lpstr>Times New Roman</vt:lpstr>
      <vt:lpstr>Wingdings</vt:lpstr>
      <vt:lpstr>HEP - Formats diapositives</vt:lpstr>
      <vt:lpstr>Thème Office</vt:lpstr>
      <vt:lpstr>Comprendre le développement professionnel des enseignants novices en EPS par l’analyse de l’activité</vt:lpstr>
      <vt:lpstr> </vt:lpstr>
      <vt:lpstr> </vt:lpstr>
      <vt:lpstr>- difficulté à analyser finement les dispositifs coopératifs en EPS    -&gt; confusion des vocables (interactions, collaboration, coopération, …) qui cache des visées implicites différentes ;    - peu d’indications précises à disposition dans les textes officiels et dans les approches didactiques les plus courantes sur les outils à mettre en œuvre pour faire coopérer les élèves en EPS ;    - les EN ne semblent pas affectés par les dispositifs de coopération </vt:lpstr>
      <vt:lpstr>Présentation PowerPoint</vt:lpstr>
      <vt:lpstr>Etude 1: - Quels types de situations d’auto-affectation vécus en classe favorisent ou freinent le développement du pouvoir d’agir de l’EN en EPS ?  - Dans quelles circonstances l’EN d’EPS déplace-t-il ou priorise-t-il ses motifs d’agir et s’approprie-t-il les opérations pour faire face à ces moments d’auto-affectation ?  </vt:lpstr>
      <vt:lpstr>Entretiens d’auto-confrontation simple (ACS) et croisée (ACC) </vt:lpstr>
      <vt:lpstr>Traitement des données -&gt; méthode Bruno &amp; Méard (2018)</vt:lpstr>
      <vt:lpstr>Présentation PowerPoint</vt:lpstr>
      <vt:lpstr>Processus de développement diachronique de Mathieu</vt:lpstr>
      <vt:lpstr>Processus de développement diachronique de Mathieu</vt:lpstr>
      <vt:lpstr>Présentation PowerPoint</vt:lpstr>
      <vt:lpstr>Processus de développement diachronique de Mathieu</vt:lpstr>
      <vt:lpstr>Présentation PowerPoint</vt:lpstr>
      <vt:lpstr>Processus de développement diachronique de Mathieu</vt:lpstr>
      <vt:lpstr>Présentation PowerPoint</vt:lpstr>
      <vt:lpstr>Processus de développement diachronique de Mathieu</vt:lpstr>
      <vt:lpstr>Présentation PowerPoint</vt:lpstr>
      <vt:lpstr>Présentation PowerPoint</vt:lpstr>
      <vt:lpstr>Merci pour votre attention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Microsoft Office</cp:lastModifiedBy>
  <cp:revision>283</cp:revision>
  <cp:lastPrinted>2018-10-25T12:47:25Z</cp:lastPrinted>
  <dcterms:created xsi:type="dcterms:W3CDTF">2016-10-07T09:51:22Z</dcterms:created>
  <dcterms:modified xsi:type="dcterms:W3CDTF">2018-10-26T06:27:37Z</dcterms:modified>
</cp:coreProperties>
</file>